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81" r:id="rId12"/>
    <p:sldId id="264" r:id="rId13"/>
    <p:sldId id="277" r:id="rId14"/>
    <p:sldId id="278" r:id="rId15"/>
    <p:sldId id="284" r:id="rId16"/>
    <p:sldId id="285" r:id="rId17"/>
    <p:sldId id="267" r:id="rId18"/>
    <p:sldId id="269" r:id="rId19"/>
    <p:sldId id="268" r:id="rId20"/>
    <p:sldId id="266" r:id="rId21"/>
    <p:sldId id="275" r:id="rId22"/>
    <p:sldId id="276" r:id="rId23"/>
    <p:sldId id="279" r:id="rId24"/>
    <p:sldId id="270" r:id="rId25"/>
    <p:sldId id="274" r:id="rId26"/>
    <p:sldId id="271" r:id="rId27"/>
    <p:sldId id="272" r:id="rId28"/>
    <p:sldId id="273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A22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67" autoAdjust="0"/>
  </p:normalViewPr>
  <p:slideViewPr>
    <p:cSldViewPr>
      <p:cViewPr varScale="1">
        <p:scale>
          <a:sx n="82" d="100"/>
          <a:sy n="82" d="100"/>
        </p:scale>
        <p:origin x="-18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084014110562708E-3"/>
          <c:y val="4.4092323075214011E-2"/>
          <c:w val="0.97249286266867463"/>
          <c:h val="0.75109205037824178"/>
        </c:manualLayout>
      </c:layout>
      <c:lineChart>
        <c:grouping val="standard"/>
        <c:varyColors val="0"/>
        <c:ser>
          <c:idx val="1"/>
          <c:order val="0"/>
          <c:cat>
            <c:numRef>
              <c:f>Blad1!$C$2:$C$22</c:f>
              <c:numCache>
                <c:formatCode>General</c:formatCode>
                <c:ptCount val="21"/>
                <c:pt idx="0">
                  <c:v>1800</c:v>
                </c:pt>
                <c:pt idx="1">
                  <c:v>1805</c:v>
                </c:pt>
                <c:pt idx="2">
                  <c:v>1810</c:v>
                </c:pt>
                <c:pt idx="3">
                  <c:v>1815</c:v>
                </c:pt>
                <c:pt idx="4">
                  <c:v>1820</c:v>
                </c:pt>
                <c:pt idx="5">
                  <c:v>1825</c:v>
                </c:pt>
                <c:pt idx="6">
                  <c:v>1830</c:v>
                </c:pt>
                <c:pt idx="7">
                  <c:v>1835</c:v>
                </c:pt>
                <c:pt idx="8">
                  <c:v>1840</c:v>
                </c:pt>
                <c:pt idx="9">
                  <c:v>1845</c:v>
                </c:pt>
                <c:pt idx="10">
                  <c:v>1850</c:v>
                </c:pt>
                <c:pt idx="11">
                  <c:v>1855</c:v>
                </c:pt>
                <c:pt idx="12">
                  <c:v>1860</c:v>
                </c:pt>
                <c:pt idx="13">
                  <c:v>1865</c:v>
                </c:pt>
                <c:pt idx="14">
                  <c:v>1870</c:v>
                </c:pt>
                <c:pt idx="15">
                  <c:v>1875</c:v>
                </c:pt>
                <c:pt idx="16">
                  <c:v>1880</c:v>
                </c:pt>
                <c:pt idx="17">
                  <c:v>1885</c:v>
                </c:pt>
                <c:pt idx="18">
                  <c:v>1890</c:v>
                </c:pt>
                <c:pt idx="19">
                  <c:v>1895</c:v>
                </c:pt>
                <c:pt idx="20">
                  <c:v>1900</c:v>
                </c:pt>
              </c:numCache>
            </c:numRef>
          </c:cat>
          <c:val>
            <c:numRef>
              <c:f>Blad1!$D$2:$D$22</c:f>
              <c:numCache>
                <c:formatCode>General</c:formatCode>
                <c:ptCount val="21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171904"/>
        <c:axId val="76190080"/>
      </c:lineChart>
      <c:catAx>
        <c:axId val="7617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nl-BE"/>
          </a:p>
        </c:txPr>
        <c:crossAx val="76190080"/>
        <c:crosses val="autoZero"/>
        <c:auto val="1"/>
        <c:lblAlgn val="ctr"/>
        <c:lblOffset val="100"/>
        <c:noMultiLvlLbl val="0"/>
      </c:catAx>
      <c:valAx>
        <c:axId val="761900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617190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600" baseline="0"/>
      </a:pPr>
      <a:endParaRPr lang="nl-B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1823-E4E1-40A3-88F1-EC83F4B5789B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0EB64-4180-4E8F-8876-8CA2B5A19A1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786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nl.wikipedia.org/wiki/4_december" TargetMode="External"/><Relationship Id="rId13" Type="http://schemas.openxmlformats.org/officeDocument/2006/relationships/hyperlink" Target="http://nl.wikipedia.org/wiki/1832" TargetMode="External"/><Relationship Id="rId3" Type="http://schemas.openxmlformats.org/officeDocument/2006/relationships/hyperlink" Target="http://nl.wikipedia.org/wiki/Whittington_(Lancashire)" TargetMode="External"/><Relationship Id="rId7" Type="http://schemas.openxmlformats.org/officeDocument/2006/relationships/hyperlink" Target="http://nl.wikipedia.org/w/index.php?title=Prestwich&amp;action=edit&amp;redlink=1" TargetMode="External"/><Relationship Id="rId12" Type="http://schemas.openxmlformats.org/officeDocument/2006/relationships/hyperlink" Target="http://nl.wikipedia.org/wiki/Elektromagnee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nl.wikipedia.org/wiki/1783" TargetMode="External"/><Relationship Id="rId11" Type="http://schemas.openxmlformats.org/officeDocument/2006/relationships/hyperlink" Target="http://nl.wikipedia.org/wiki/1825" TargetMode="External"/><Relationship Id="rId5" Type="http://schemas.openxmlformats.org/officeDocument/2006/relationships/hyperlink" Target="http://nl.wikipedia.org/wiki/22_mei" TargetMode="External"/><Relationship Id="rId15" Type="http://schemas.openxmlformats.org/officeDocument/2006/relationships/hyperlink" Target="http://nl.wikipedia.org/wiki/Nicolas_Joseph_Cugnot" TargetMode="External"/><Relationship Id="rId10" Type="http://schemas.openxmlformats.org/officeDocument/2006/relationships/hyperlink" Target="http://nl.wikipedia.org/wiki/Engeland" TargetMode="External"/><Relationship Id="rId4" Type="http://schemas.openxmlformats.org/officeDocument/2006/relationships/hyperlink" Target="http://nl.wikipedia.org/wiki/Lancashire_(graafschap)" TargetMode="External"/><Relationship Id="rId9" Type="http://schemas.openxmlformats.org/officeDocument/2006/relationships/hyperlink" Target="http://nl.wikipedia.org/wiki/1850" TargetMode="External"/><Relationship Id="rId14" Type="http://schemas.openxmlformats.org/officeDocument/2006/relationships/hyperlink" Target="http://nl.wikipedia.org/wiki/Gelijkstroommotor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Vlak naast een verkeersvliegtuig</a:t>
            </a:r>
            <a:r>
              <a:rPr lang="nl-BE" baseline="0" dirty="0" smtClean="0"/>
              <a:t> : 130 dB, Een verkeersvliegtuig op 300 meter afstand : 100 dB</a:t>
            </a:r>
          </a:p>
          <a:p>
            <a:r>
              <a:rPr lang="nl-BE" baseline="0" dirty="0" smtClean="0"/>
              <a:t>Verkeer op drie meter van een drukke weg, met dubbelglas isolatie : 40 </a:t>
            </a:r>
            <a:r>
              <a:rPr lang="nl-BE" baseline="0" dirty="0" err="1" smtClean="0"/>
              <a:t>db</a:t>
            </a:r>
            <a:r>
              <a:rPr lang="nl-BE" baseline="0" dirty="0" smtClean="0"/>
              <a:t> vermindering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0EB64-4180-4E8F-8876-8CA2B5A19A17}" type="slidenum">
              <a:rPr lang="nl-BE" smtClean="0"/>
              <a:pPr/>
              <a:t>5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Dit enkel</a:t>
            </a:r>
            <a:r>
              <a:rPr lang="nl-BE" baseline="0" dirty="0" smtClean="0"/>
              <a:t> als uitbreiding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0EB64-4180-4E8F-8876-8CA2B5A19A17}" type="slidenum">
              <a:rPr lang="nl-BE" smtClean="0"/>
              <a:pPr/>
              <a:t>8</a:t>
            </a:fld>
            <a:endParaRPr 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*Elektromagneet : William </a:t>
            </a:r>
            <a:r>
              <a:rPr lang="nl-BE" sz="1200" b="0" i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Sturgeon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 (</a:t>
            </a:r>
            <a:r>
              <a:rPr lang="nl-BE" sz="1200" b="0" i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Whittington (Lancashire)"/>
              </a:rPr>
              <a:t>Whittington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</a:t>
            </a:r>
            <a:r>
              <a:rPr lang="nl-BE" sz="1200" b="0" i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tooltip="Lancashire (graafschap)"/>
              </a:rPr>
              <a:t>Lancashire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 tooltip="22 mei"/>
              </a:rPr>
              <a:t>22 mei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 tooltip="1783"/>
              </a:rPr>
              <a:t>1783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 </a:t>
            </a:r>
            <a:r>
              <a:rPr lang="nl-BE" sz="1200" b="0" i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 tooltip="Prestwich (de pagina bestaat niet)"/>
              </a:rPr>
              <a:t>Prestwich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</a:t>
            </a:r>
            <a:r>
              <a:rPr lang="nl-BE" sz="1200" b="0" i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Lancashire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 tooltip="4 december"/>
              </a:rPr>
              <a:t>4 december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 tooltip="1850"/>
              </a:rPr>
              <a:t>1850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was een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0" tooltip="Engeland"/>
              </a:rPr>
              <a:t>Engelse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natuurkundige en uitvinder. In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1" tooltip="1825"/>
              </a:rPr>
              <a:t>1825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maakte hij de eerste praktisch bruikbare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2" tooltip="Elektromagneet"/>
              </a:rPr>
              <a:t>elektromagneet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en in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3" tooltip="1832"/>
              </a:rPr>
              <a:t>1832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een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 tooltip="Gelijkstroommotor"/>
              </a:rPr>
              <a:t>gelijkstroommotor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>
              <a:buFont typeface="Arial" charset="0"/>
              <a:buNone/>
            </a:pP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*Waarom moeten we elektromagneten</a:t>
            </a:r>
            <a:r>
              <a:rPr lang="nl-BE" sz="1200" b="0" i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gebruiken om signalen door te sturen ? 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Waarom niet met gloeilampen ?</a:t>
            </a:r>
            <a:b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Eerste werkende</a:t>
            </a:r>
            <a:r>
              <a:rPr lang="nl-BE" sz="1200" b="0" i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gloeilamp gemaakt in 1854 door de Duitser </a:t>
            </a:r>
            <a:r>
              <a:rPr lang="nl-BE" sz="1200" b="0" i="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Heinrich</a:t>
            </a:r>
            <a:r>
              <a:rPr lang="nl-BE" sz="1200" b="0" i="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Göbel </a:t>
            </a:r>
            <a:r>
              <a:rPr lang="nl-BE" sz="1200" b="0" i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naar New York, in de Verenigde Staten was geëmigreerd in 1848.</a:t>
            </a:r>
          </a:p>
          <a:p>
            <a:pPr>
              <a:buFont typeface="Arial" charset="0"/>
              <a:buNone/>
            </a:pPr>
            <a:r>
              <a:rPr lang="nl-BE" sz="1200" b="0" i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België werd onafhankelijk van Nederland in 1830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l-BE" dirty="0" smtClean="0"/>
              <a:t>*Ingebruikname</a:t>
            </a:r>
            <a:r>
              <a:rPr lang="nl-BE" baseline="0" dirty="0" smtClean="0"/>
              <a:t> van de spoorlijn Mechelen – Brussel : 1835</a:t>
            </a:r>
            <a:br>
              <a:rPr lang="nl-BE" baseline="0" dirty="0" smtClean="0"/>
            </a:br>
            <a:r>
              <a:rPr lang="nl-BE" baseline="0" dirty="0" smtClean="0"/>
              <a:t>* Auto’s : De </a:t>
            </a:r>
            <a:r>
              <a:rPr lang="nl-BE" baseline="0" dirty="0" err="1" smtClean="0"/>
              <a:t>duitser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Benz</a:t>
            </a:r>
            <a:r>
              <a:rPr lang="nl-BE" baseline="0" dirty="0" smtClean="0"/>
              <a:t> in 1885 maakte de eerste auto op benzine.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u="none" dirty="0" smtClean="0"/>
              <a:t>*Stoomwagen : 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5" tooltip="Nicolas Joseph Cugnot"/>
              </a:rPr>
              <a:t>Nicolas Joseph </a:t>
            </a:r>
            <a:r>
              <a:rPr lang="nl-BE" sz="1200" b="0" i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5" tooltip="Nicolas Joseph Cugnot"/>
              </a:rPr>
              <a:t>Cugnot</a:t>
            </a: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(1725-1804)</a:t>
            </a:r>
            <a:b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nl-BE" sz="1200" b="0" i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Eerste</a:t>
            </a:r>
            <a:r>
              <a:rPr lang="nl-BE" sz="1200" b="0" i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Auto in Mechelen : 1894 : De “</a:t>
            </a:r>
            <a:r>
              <a:rPr lang="nl-BE" sz="1200" b="0" i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Vincke</a:t>
            </a:r>
            <a:r>
              <a:rPr lang="nl-BE" sz="1200" b="0" i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te Mechelen</a:t>
            </a:r>
            <a:endParaRPr lang="nl-BE" sz="1200" b="0" i="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BE" baseline="0" dirty="0" smtClean="0"/>
              <a:t>*Zuil van Volta : 1800. Je hebt natuurlijk elektriciteit nodig om een elektromagneet en een telegraaf te maken.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0EB64-4180-4E8F-8876-8CA2B5A19A17}" type="slidenum">
              <a:rPr lang="nl-BE" smtClean="0"/>
              <a:pPr/>
              <a:t>17</a:t>
            </a:fld>
            <a:endParaRPr lang="nl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New York – werkplaats van </a:t>
            </a:r>
            <a:r>
              <a:rPr lang="nl-BE" dirty="0" err="1" smtClean="0"/>
              <a:t>Heinrich</a:t>
            </a:r>
            <a:r>
              <a:rPr lang="nl-BE" smtClean="0"/>
              <a:t> Göbel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Londen – werkplaats van </a:t>
            </a:r>
            <a:r>
              <a:rPr lang="nl-BE" dirty="0" err="1" smtClean="0"/>
              <a:t>Willian</a:t>
            </a:r>
            <a:r>
              <a:rPr lang="nl-BE" dirty="0" smtClean="0"/>
              <a:t> </a:t>
            </a:r>
            <a:r>
              <a:rPr lang="nl-BE" dirty="0" err="1" smtClean="0"/>
              <a:t>Sturgeon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Como (</a:t>
            </a:r>
            <a:r>
              <a:rPr lang="nl-BE" dirty="0" err="1" smtClean="0"/>
              <a:t>Noord-Italië</a:t>
            </a:r>
            <a:r>
              <a:rPr lang="nl-BE" dirty="0" smtClean="0"/>
              <a:t>)</a:t>
            </a:r>
            <a:r>
              <a:rPr lang="nl-BE" baseline="0" dirty="0" smtClean="0"/>
              <a:t> – werkplaats van Volta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0EB64-4180-4E8F-8876-8CA2B5A19A17}" type="slidenum">
              <a:rPr lang="nl-BE" smtClean="0"/>
              <a:pPr/>
              <a:t>18</a:t>
            </a:fld>
            <a:endParaRPr lang="nl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Belangrijk</a:t>
            </a:r>
            <a:r>
              <a:rPr lang="nl-BE" baseline="0" dirty="0" smtClean="0"/>
              <a:t> : het systeem moet getest worden !!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0EB64-4180-4E8F-8876-8CA2B5A19A17}" type="slidenum">
              <a:rPr lang="nl-BE" smtClean="0"/>
              <a:pPr/>
              <a:t>25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052B9-264A-4540-9A97-BB7B82938FB1}" type="datetimeFigureOut">
              <a:rPr lang="nl-BE" smtClean="0"/>
              <a:pPr/>
              <a:t>27/10/2013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312A7-B120-4FBB-BE20-AD08EC2F0E17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chart" Target="../charts/chart1.xml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Christel\Documents\Bert\Techniekles\IAD%20in%20Morse%20Code.midi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0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852936"/>
            <a:ext cx="7772400" cy="1470025"/>
          </a:xfrm>
        </p:spPr>
        <p:txBody>
          <a:bodyPr/>
          <a:lstStyle/>
          <a:p>
            <a:r>
              <a:rPr lang="nl-BE" dirty="0" smtClean="0"/>
              <a:t>Lessenreeks Techniek</a:t>
            </a:r>
            <a:endParaRPr lang="nl-BE" dirty="0"/>
          </a:p>
        </p:txBody>
      </p:sp>
      <p:pic>
        <p:nvPicPr>
          <p:cNvPr id="4" name="Afbeelding 3" descr="logo-esdoornscho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188640"/>
            <a:ext cx="1777778" cy="1777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Gebruik van elektrische stroom</a:t>
            </a:r>
            <a:endParaRPr lang="nl-BE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35433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IJL-LINKS 6"/>
          <p:cNvSpPr/>
          <p:nvPr/>
        </p:nvSpPr>
        <p:spPr>
          <a:xfrm>
            <a:off x="1907704" y="5085184"/>
            <a:ext cx="403244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PIJL-LINKS 7"/>
          <p:cNvSpPr/>
          <p:nvPr/>
        </p:nvSpPr>
        <p:spPr>
          <a:xfrm>
            <a:off x="3635896" y="3140968"/>
            <a:ext cx="2304256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PIJL-LINKS 8"/>
          <p:cNvSpPr/>
          <p:nvPr/>
        </p:nvSpPr>
        <p:spPr>
          <a:xfrm>
            <a:off x="2267744" y="1988840"/>
            <a:ext cx="367240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6084168" y="4869160"/>
            <a:ext cx="2992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Bron van elektrische </a:t>
            </a:r>
            <a:r>
              <a:rPr lang="nl-BE" u="sng" dirty="0" smtClean="0"/>
              <a:t>spanning</a:t>
            </a:r>
          </a:p>
          <a:p>
            <a:pPr>
              <a:buFontTx/>
              <a:buChar char="-"/>
            </a:pPr>
            <a:r>
              <a:rPr lang="nl-BE" dirty="0" smtClean="0"/>
              <a:t> batterij</a:t>
            </a:r>
          </a:p>
          <a:p>
            <a:pPr>
              <a:buFontTx/>
              <a:buChar char="-"/>
            </a:pPr>
            <a:r>
              <a:rPr lang="nl-BE" dirty="0" smtClean="0"/>
              <a:t> voeding</a:t>
            </a:r>
          </a:p>
          <a:p>
            <a:pPr>
              <a:buFontTx/>
              <a:buChar char="-"/>
            </a:pPr>
            <a:r>
              <a:rPr lang="nl-BE" dirty="0"/>
              <a:t> </a:t>
            </a:r>
            <a:r>
              <a:rPr lang="nl-BE" dirty="0" smtClean="0"/>
              <a:t>…zelfs een citroen !</a:t>
            </a:r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6012160" y="3212976"/>
            <a:ext cx="2650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Een weerstand: </a:t>
            </a:r>
            <a:r>
              <a:rPr lang="nl-BE" u="sng" dirty="0" smtClean="0"/>
              <a:t>verbruiker</a:t>
            </a:r>
          </a:p>
          <a:p>
            <a:r>
              <a:rPr lang="nl-BE" dirty="0" smtClean="0"/>
              <a:t>van elektriciteit</a:t>
            </a:r>
            <a:endParaRPr lang="nl-BE" dirty="0"/>
          </a:p>
        </p:txBody>
      </p:sp>
      <p:sp>
        <p:nvSpPr>
          <p:cNvPr id="12" name="Tekstvak 11"/>
          <p:cNvSpPr txBox="1"/>
          <p:nvPr/>
        </p:nvSpPr>
        <p:spPr>
          <a:xfrm>
            <a:off x="6084168" y="1844824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Een schakelaar: de kring moet</a:t>
            </a:r>
          </a:p>
          <a:p>
            <a:r>
              <a:rPr lang="nl-BE" u="sng" dirty="0" smtClean="0"/>
              <a:t>gesloten </a:t>
            </a:r>
            <a:r>
              <a:rPr lang="nl-BE" dirty="0" smtClean="0"/>
              <a:t>zijn.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395536" y="1988840"/>
          <a:ext cx="7934325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3" imgW="7934241" imgH="4143443" progId="Excel.Sheet.8">
                  <p:embed/>
                </p:oleObj>
              </mc:Choice>
              <mc:Fallback>
                <p:oleObj name="Worksheet" r:id="rId3" imgW="7934241" imgH="4143443" progId="Excel.Sheet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988840"/>
                        <a:ext cx="7934325" cy="414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Spanning wordt verdeeld over de weerstanden (lampjes)</a:t>
            </a:r>
            <a:endParaRPr lang="nl-BE" dirty="0"/>
          </a:p>
        </p:txBody>
      </p:sp>
      <p:pic>
        <p:nvPicPr>
          <p:cNvPr id="3" name="Afbeelding 2" descr="Techniekles - Schakeling met 5 lampjes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3608" y="2708920"/>
            <a:ext cx="7056784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elektromagneet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nl-BE" dirty="0" smtClean="0"/>
              <a:t>IJzer blijft hangen aan de wikkeling</a:t>
            </a:r>
            <a:endParaRPr lang="nl-BE" dirty="0"/>
          </a:p>
        </p:txBody>
      </p:sp>
      <p:pic>
        <p:nvPicPr>
          <p:cNvPr id="9" name="Tijdelijke aanduiding voor inhoud 8" descr="techniekles 1 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7" name="Tijdelijke aanduiding voor tekst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nl-BE" dirty="0" smtClean="0"/>
              <a:t>Grote elektromagneten op een industrieel terrein</a:t>
            </a:r>
            <a:endParaRPr lang="nl-BE" dirty="0"/>
          </a:p>
        </p:txBody>
      </p:sp>
      <p:pic>
        <p:nvPicPr>
          <p:cNvPr id="10" name="Tijdelijke aanduiding voor inhoud 9" descr="Techniekles01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72303" y="2174875"/>
            <a:ext cx="3387219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Werkblad 1</a:t>
            </a:r>
            <a:endParaRPr lang="nl-BE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17613"/>
            <a:ext cx="6796087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al 5"/>
          <p:cNvSpPr/>
          <p:nvPr/>
        </p:nvSpPr>
        <p:spPr>
          <a:xfrm>
            <a:off x="6372200" y="1196752"/>
            <a:ext cx="72008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/>
          <p:cNvSpPr/>
          <p:nvPr/>
        </p:nvSpPr>
        <p:spPr>
          <a:xfrm>
            <a:off x="7164288" y="2132856"/>
            <a:ext cx="72008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/>
          <p:cNvSpPr/>
          <p:nvPr/>
        </p:nvSpPr>
        <p:spPr>
          <a:xfrm>
            <a:off x="7164288" y="2708920"/>
            <a:ext cx="72008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6372200" y="3356992"/>
            <a:ext cx="72008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/>
          <p:cNvSpPr/>
          <p:nvPr/>
        </p:nvSpPr>
        <p:spPr>
          <a:xfrm>
            <a:off x="6372200" y="4005064"/>
            <a:ext cx="72008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6372200" y="4581128"/>
            <a:ext cx="72008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/>
          <p:cNvSpPr/>
          <p:nvPr/>
        </p:nvSpPr>
        <p:spPr>
          <a:xfrm>
            <a:off x="7164288" y="5589240"/>
            <a:ext cx="720080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Waarom werken de circuits niet ?</a:t>
            </a:r>
            <a:endParaRPr lang="nl-BE" dirty="0"/>
          </a:p>
        </p:txBody>
      </p:sp>
      <p:pic>
        <p:nvPicPr>
          <p:cNvPr id="3" name="Afbeelding 2" descr="techniekles 1 00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4221088"/>
            <a:ext cx="2880320" cy="2123306"/>
          </a:xfrm>
          <a:prstGeom prst="rect">
            <a:avLst/>
          </a:prstGeom>
        </p:spPr>
      </p:pic>
      <p:pic>
        <p:nvPicPr>
          <p:cNvPr id="4" name="Afbeelding 3" descr="techniekles 1 01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2492896"/>
            <a:ext cx="3168352" cy="2448272"/>
          </a:xfrm>
          <a:prstGeom prst="rect">
            <a:avLst/>
          </a:prstGeom>
        </p:spPr>
      </p:pic>
      <p:pic>
        <p:nvPicPr>
          <p:cNvPr id="5" name="Afbeelding 4" descr="techniekles 1 00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632" y="1340768"/>
            <a:ext cx="2133600" cy="16002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419872" y="1412776"/>
            <a:ext cx="255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Dit circuit is onderbroken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475656" y="3356992"/>
            <a:ext cx="296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Ook dit circuit is onderbroken</a:t>
            </a:r>
            <a:endParaRPr lang="nl-BE" dirty="0"/>
          </a:p>
        </p:txBody>
      </p:sp>
      <p:cxnSp>
        <p:nvCxnSpPr>
          <p:cNvPr id="9" name="Rechte verbindingslijn met pijl 8"/>
          <p:cNvCxnSpPr/>
          <p:nvPr/>
        </p:nvCxnSpPr>
        <p:spPr>
          <a:xfrm>
            <a:off x="4499992" y="3573016"/>
            <a:ext cx="2448272" cy="36004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4211960" y="5517232"/>
            <a:ext cx="3313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Dit circuit heeft geen stroombron</a:t>
            </a:r>
          </a:p>
          <a:p>
            <a:r>
              <a:rPr lang="nl-BE" dirty="0" smtClean="0"/>
              <a:t>(geen batterij !)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Telegraafsleutel</a:t>
            </a:r>
            <a:endParaRPr lang="nl-BE" dirty="0"/>
          </a:p>
        </p:txBody>
      </p:sp>
      <p:pic>
        <p:nvPicPr>
          <p:cNvPr id="11" name="Afbeelding 10" descr="Techniek 31 Januari 2013 018.JPG"/>
          <p:cNvPicPr>
            <a:picLocks noChangeAspect="1"/>
          </p:cNvPicPr>
          <p:nvPr/>
        </p:nvPicPr>
        <p:blipFill>
          <a:blip r:embed="rId2" cstate="print"/>
          <a:srcRect l="11168" t="27075" r="12684" b="14715"/>
          <a:stretch>
            <a:fillRect/>
          </a:stretch>
        </p:blipFill>
        <p:spPr>
          <a:xfrm>
            <a:off x="3743400" y="1196752"/>
            <a:ext cx="5400600" cy="3096344"/>
          </a:xfrm>
          <a:prstGeom prst="rect">
            <a:avLst/>
          </a:prstGeom>
        </p:spPr>
      </p:pic>
      <p:pic>
        <p:nvPicPr>
          <p:cNvPr id="12" name="Afbeelding 11" descr="Techniek 31 Januari 2013 017.JPG"/>
          <p:cNvPicPr>
            <a:picLocks noChangeAspect="1"/>
          </p:cNvPicPr>
          <p:nvPr/>
        </p:nvPicPr>
        <p:blipFill>
          <a:blip r:embed="rId3" cstate="print"/>
          <a:srcRect l="18500" t="26900" r="38188" b="15351"/>
          <a:stretch>
            <a:fillRect/>
          </a:stretch>
        </p:blipFill>
        <p:spPr>
          <a:xfrm>
            <a:off x="0" y="2897560"/>
            <a:ext cx="3960440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De Stroomkring in een telegraafsleutel</a:t>
            </a:r>
            <a:endParaRPr lang="nl-BE" dirty="0"/>
          </a:p>
        </p:txBody>
      </p:sp>
      <p:pic>
        <p:nvPicPr>
          <p:cNvPr id="5" name="Afbeelding 4" descr="Techniek 31 Januari 2013 014.JPG"/>
          <p:cNvPicPr>
            <a:picLocks noChangeAspect="1"/>
          </p:cNvPicPr>
          <p:nvPr/>
        </p:nvPicPr>
        <p:blipFill>
          <a:blip r:embed="rId2" cstate="print"/>
          <a:srcRect t="12201" b="20600"/>
          <a:stretch>
            <a:fillRect/>
          </a:stretch>
        </p:blipFill>
        <p:spPr>
          <a:xfrm>
            <a:off x="0" y="1772816"/>
            <a:ext cx="9144000" cy="460851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7236296" y="5013176"/>
            <a:ext cx="108012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Stroom-bron</a:t>
            </a:r>
            <a:endParaRPr lang="nl-BE" dirty="0" smtClean="0"/>
          </a:p>
          <a:p>
            <a:pPr algn="ctr"/>
            <a:r>
              <a:rPr lang="nl-BE" dirty="0" smtClean="0"/>
              <a:t>12 V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427984" y="486916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smtClean="0"/>
              <a:t>+</a:t>
            </a:r>
            <a:endParaRPr lang="nl-BE" sz="4800" dirty="0"/>
          </a:p>
        </p:txBody>
      </p:sp>
      <p:sp>
        <p:nvSpPr>
          <p:cNvPr id="8" name="Tekstvak 7"/>
          <p:cNvSpPr txBox="1"/>
          <p:nvPr/>
        </p:nvSpPr>
        <p:spPr>
          <a:xfrm>
            <a:off x="4499992" y="4005064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800" dirty="0" smtClean="0"/>
              <a:t>-</a:t>
            </a:r>
            <a:endParaRPr lang="nl-BE" sz="4800" dirty="0"/>
          </a:p>
        </p:txBody>
      </p:sp>
      <p:sp>
        <p:nvSpPr>
          <p:cNvPr id="9" name="Gekromde PIJL-OMLAAG 8"/>
          <p:cNvSpPr/>
          <p:nvPr/>
        </p:nvSpPr>
        <p:spPr>
          <a:xfrm rot="12112148">
            <a:off x="-136246" y="5084983"/>
            <a:ext cx="4041929" cy="9145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" name="Gekromde PIJL-OMLAAG 9"/>
          <p:cNvSpPr/>
          <p:nvPr/>
        </p:nvSpPr>
        <p:spPr>
          <a:xfrm rot="17952900">
            <a:off x="-487688" y="2713362"/>
            <a:ext cx="2196618" cy="9145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3" name="Gekromde PIJL-OMLAAG 12"/>
          <p:cNvSpPr/>
          <p:nvPr/>
        </p:nvSpPr>
        <p:spPr>
          <a:xfrm>
            <a:off x="3059832" y="1484784"/>
            <a:ext cx="3600400" cy="12241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4" name="Gekromde PIJL-OMLAAG 13"/>
          <p:cNvSpPr/>
          <p:nvPr/>
        </p:nvSpPr>
        <p:spPr>
          <a:xfrm rot="10800000" flipV="1">
            <a:off x="3419872" y="2348880"/>
            <a:ext cx="2832509" cy="8296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5" name="PIJL-OMLAAG 14"/>
          <p:cNvSpPr/>
          <p:nvPr/>
        </p:nvSpPr>
        <p:spPr>
          <a:xfrm rot="18830468">
            <a:off x="3817872" y="3397580"/>
            <a:ext cx="328135" cy="14431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Picture 12" descr="http://upload.wikimedia.org/wikipedia/commons/3/3a/Gluehlampe_01_KM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8880"/>
            <a:ext cx="1040166" cy="1728192"/>
          </a:xfrm>
          <a:prstGeom prst="rect">
            <a:avLst/>
          </a:prstGeom>
          <a:noFill/>
        </p:spPr>
      </p:pic>
      <p:sp>
        <p:nvSpPr>
          <p:cNvPr id="5" name="Gestreepte PIJL-RECHTS 4"/>
          <p:cNvSpPr/>
          <p:nvPr/>
        </p:nvSpPr>
        <p:spPr>
          <a:xfrm>
            <a:off x="323528" y="4941168"/>
            <a:ext cx="8640960" cy="936104"/>
          </a:xfrm>
          <a:prstGeom prst="stripedRightArrow">
            <a:avLst>
              <a:gd name="adj1" fmla="val 58255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11" name="Grafiek 10"/>
          <p:cNvGraphicFramePr/>
          <p:nvPr/>
        </p:nvGraphicFramePr>
        <p:xfrm>
          <a:off x="539552" y="2564904"/>
          <a:ext cx="784887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490" name="Picture 10" descr="File:Sturgeon electromagne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0583" y="3789040"/>
            <a:ext cx="879521" cy="1250504"/>
          </a:xfrm>
          <a:prstGeom prst="rect">
            <a:avLst/>
          </a:prstGeom>
          <a:noFill/>
        </p:spPr>
      </p:pic>
      <p:sp>
        <p:nvSpPr>
          <p:cNvPr id="23" name="Toelichting met PIJL-OMLAAG 22"/>
          <p:cNvSpPr/>
          <p:nvPr/>
        </p:nvSpPr>
        <p:spPr>
          <a:xfrm>
            <a:off x="1763688" y="188640"/>
            <a:ext cx="1872208" cy="4896544"/>
          </a:xfrm>
          <a:prstGeom prst="downArrowCallout">
            <a:avLst>
              <a:gd name="adj1" fmla="val 9351"/>
              <a:gd name="adj2" fmla="val 9350"/>
              <a:gd name="adj3" fmla="val 25000"/>
              <a:gd name="adj4" fmla="val 17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Eerste Elektromagneet</a:t>
            </a:r>
            <a:endParaRPr lang="nl-BE" dirty="0"/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3275856" y="5085184"/>
            <a:ext cx="0" cy="5760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7784" y="5517232"/>
            <a:ext cx="1368152" cy="1143000"/>
          </a:xfrm>
        </p:spPr>
        <p:txBody>
          <a:bodyPr/>
          <a:lstStyle/>
          <a:p>
            <a:r>
              <a:rPr lang="nl-BE" dirty="0" smtClean="0"/>
              <a:t>1835</a:t>
            </a:r>
            <a:endParaRPr lang="nl-BE" dirty="0"/>
          </a:p>
        </p:txBody>
      </p:sp>
      <p:sp>
        <p:nvSpPr>
          <p:cNvPr id="6" name="Toelichting met PIJL-OMLAAG 5"/>
          <p:cNvSpPr/>
          <p:nvPr/>
        </p:nvSpPr>
        <p:spPr>
          <a:xfrm>
            <a:off x="1979712" y="1052736"/>
            <a:ext cx="1872208" cy="4032448"/>
          </a:xfrm>
          <a:prstGeom prst="downArrowCallout">
            <a:avLst>
              <a:gd name="adj1" fmla="val 9351"/>
              <a:gd name="adj2" fmla="val 9350"/>
              <a:gd name="adj3" fmla="val 25000"/>
              <a:gd name="adj4" fmla="val 1711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België onafhankelijk</a:t>
            </a:r>
            <a:endParaRPr lang="nl-BE" dirty="0"/>
          </a:p>
        </p:txBody>
      </p:sp>
      <p:pic>
        <p:nvPicPr>
          <p:cNvPr id="20484" name="Picture 4" descr="http://upload.wikimedia.org/wikipedia/commons/2/28/Benz_au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4547" y="150003"/>
            <a:ext cx="2140181" cy="1605136"/>
          </a:xfrm>
          <a:prstGeom prst="rect">
            <a:avLst/>
          </a:prstGeom>
          <a:noFill/>
        </p:spPr>
      </p:pic>
      <p:sp>
        <p:nvSpPr>
          <p:cNvPr id="17" name="Toelichting met PIJL-OMLAAG 16"/>
          <p:cNvSpPr/>
          <p:nvPr/>
        </p:nvSpPr>
        <p:spPr>
          <a:xfrm>
            <a:off x="6084168" y="1772816"/>
            <a:ext cx="2016224" cy="3320752"/>
          </a:xfrm>
          <a:prstGeom prst="downArrowCallout">
            <a:avLst>
              <a:gd name="adj1" fmla="val 9351"/>
              <a:gd name="adj2" fmla="val 9350"/>
              <a:gd name="adj3" fmla="val 25000"/>
              <a:gd name="adj4" fmla="val 177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Eerste Auto op Benzine</a:t>
            </a:r>
            <a:endParaRPr lang="nl-BE" dirty="0"/>
          </a:p>
        </p:txBody>
      </p:sp>
      <p:pic>
        <p:nvPicPr>
          <p:cNvPr id="20486" name="Picture 6" descr="http://upload.wikimedia.org/wikipedia/commons/0/01/1895_Vincke_victoria.JPG"/>
          <p:cNvPicPr>
            <a:picLocks noChangeAspect="1" noChangeArrowheads="1"/>
          </p:cNvPicPr>
          <p:nvPr/>
        </p:nvPicPr>
        <p:blipFill>
          <a:blip r:embed="rId7" cstate="print"/>
          <a:srcRect l="7560" r="18731" b="6761"/>
          <a:stretch>
            <a:fillRect/>
          </a:stretch>
        </p:blipFill>
        <p:spPr bwMode="auto">
          <a:xfrm>
            <a:off x="7352207" y="2420888"/>
            <a:ext cx="1180233" cy="1077403"/>
          </a:xfrm>
          <a:prstGeom prst="rect">
            <a:avLst/>
          </a:prstGeom>
          <a:noFill/>
        </p:spPr>
      </p:pic>
      <p:sp>
        <p:nvSpPr>
          <p:cNvPr id="19" name="Toelichting met PIJL-OMLAAG 18"/>
          <p:cNvSpPr/>
          <p:nvPr/>
        </p:nvSpPr>
        <p:spPr>
          <a:xfrm>
            <a:off x="7308304" y="3429000"/>
            <a:ext cx="1224136" cy="1656184"/>
          </a:xfrm>
          <a:prstGeom prst="downArrowCallout">
            <a:avLst>
              <a:gd name="adj1" fmla="val 9351"/>
              <a:gd name="adj2" fmla="val 8498"/>
              <a:gd name="adj3" fmla="val 24148"/>
              <a:gd name="adj4" fmla="val 782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Eerste Auto in België : de </a:t>
            </a:r>
            <a:r>
              <a:rPr lang="nl-BE" dirty="0" err="1" smtClean="0"/>
              <a:t>Vincke</a:t>
            </a:r>
            <a:r>
              <a:rPr lang="nl-BE" dirty="0" smtClean="0"/>
              <a:t> te Mechelen</a:t>
            </a:r>
            <a:endParaRPr lang="nl-BE" dirty="0"/>
          </a:p>
        </p:txBody>
      </p:sp>
      <p:pic>
        <p:nvPicPr>
          <p:cNvPr id="20488" name="Picture 8" descr="http://upload.wikimedia.org/wikipedia/commons/5/54/VoltaBatter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852936"/>
            <a:ext cx="1619178" cy="2158904"/>
          </a:xfrm>
          <a:prstGeom prst="rect">
            <a:avLst/>
          </a:prstGeom>
          <a:noFill/>
        </p:spPr>
      </p:pic>
      <p:sp>
        <p:nvSpPr>
          <p:cNvPr id="21" name="Toelichting met PIJL-OMLAAG 20"/>
          <p:cNvSpPr/>
          <p:nvPr/>
        </p:nvSpPr>
        <p:spPr>
          <a:xfrm>
            <a:off x="205270" y="332656"/>
            <a:ext cx="792088" cy="4680520"/>
          </a:xfrm>
          <a:prstGeom prst="downArrowCallout">
            <a:avLst>
              <a:gd name="adj1" fmla="val 13008"/>
              <a:gd name="adj2" fmla="val 17480"/>
              <a:gd name="adj3" fmla="val 26626"/>
              <a:gd name="adj4" fmla="val 33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Batte-rijzuil</a:t>
            </a:r>
            <a:r>
              <a:rPr lang="nl-BE" dirty="0" smtClean="0"/>
              <a:t> van</a:t>
            </a:r>
          </a:p>
          <a:p>
            <a:pPr algn="ctr"/>
            <a:r>
              <a:rPr lang="nl-BE" dirty="0" smtClean="0"/>
              <a:t>Volta</a:t>
            </a:r>
            <a:endParaRPr lang="nl-BE" dirty="0"/>
          </a:p>
        </p:txBody>
      </p:sp>
      <p:pic>
        <p:nvPicPr>
          <p:cNvPr id="20482" name="Picture 2" descr="http://upload.wikimedia.org/wikipedia/commons/3/3f/Stephenson%27s_Rocket_draw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1844824"/>
            <a:ext cx="2172021" cy="1517552"/>
          </a:xfrm>
          <a:prstGeom prst="rect">
            <a:avLst/>
          </a:prstGeom>
          <a:noFill/>
        </p:spPr>
      </p:pic>
      <p:sp>
        <p:nvSpPr>
          <p:cNvPr id="14" name="Toelichting met PIJL-OMLAAG 13"/>
          <p:cNvSpPr/>
          <p:nvPr/>
        </p:nvSpPr>
        <p:spPr>
          <a:xfrm>
            <a:off x="2267744" y="1772816"/>
            <a:ext cx="2016224" cy="3320752"/>
          </a:xfrm>
          <a:prstGeom prst="downArrowCallout">
            <a:avLst>
              <a:gd name="adj1" fmla="val 9351"/>
              <a:gd name="adj2" fmla="val 9350"/>
              <a:gd name="adj3" fmla="val 25000"/>
              <a:gd name="adj4" fmla="val 177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Spoorlijn </a:t>
            </a:r>
            <a:r>
              <a:rPr lang="nl-BE" dirty="0" err="1" smtClean="0"/>
              <a:t>Mechelen-Brussel</a:t>
            </a:r>
            <a:endParaRPr lang="nl-BE" dirty="0"/>
          </a:p>
        </p:txBody>
      </p:sp>
      <p:sp>
        <p:nvSpPr>
          <p:cNvPr id="25" name="Toelichting met PIJL-OMLAAG 24"/>
          <p:cNvSpPr/>
          <p:nvPr/>
        </p:nvSpPr>
        <p:spPr>
          <a:xfrm>
            <a:off x="3779912" y="183374"/>
            <a:ext cx="1872208" cy="4896544"/>
          </a:xfrm>
          <a:prstGeom prst="downArrowCallout">
            <a:avLst>
              <a:gd name="adj1" fmla="val 9351"/>
              <a:gd name="adj2" fmla="val 9350"/>
              <a:gd name="adj3" fmla="val 25000"/>
              <a:gd name="adj4" fmla="val 17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Eerste werkende gloeilamp</a:t>
            </a:r>
            <a:endParaRPr lang="nl-BE" dirty="0"/>
          </a:p>
        </p:txBody>
      </p:sp>
      <p:pic>
        <p:nvPicPr>
          <p:cNvPr id="20494" name="Picture 14" descr="http://upload.wikimedia.org/wikipedia/commons/5/56/FardierdeCugnot200501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5805264"/>
            <a:ext cx="1442145" cy="797499"/>
          </a:xfrm>
          <a:prstGeom prst="rect">
            <a:avLst/>
          </a:prstGeom>
          <a:noFill/>
        </p:spPr>
      </p:pic>
      <p:sp>
        <p:nvSpPr>
          <p:cNvPr id="28" name="PIJL-LINKS 27"/>
          <p:cNvSpPr/>
          <p:nvPr/>
        </p:nvSpPr>
        <p:spPr>
          <a:xfrm rot="2186932">
            <a:off x="-11399" y="5839884"/>
            <a:ext cx="529822" cy="2455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Tekstvak 28"/>
          <p:cNvSpPr txBox="1"/>
          <p:nvPr/>
        </p:nvSpPr>
        <p:spPr>
          <a:xfrm>
            <a:off x="611560" y="64886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1771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21" grpId="0" animBg="1"/>
      <p:bldP spid="1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echniekles - Map of Atlantic Ocean 1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28098"/>
            <a:ext cx="8532045" cy="6829902"/>
          </a:xfrm>
          <a:prstGeom prst="rect">
            <a:avLst/>
          </a:prstGeom>
        </p:spPr>
      </p:pic>
      <p:sp>
        <p:nvSpPr>
          <p:cNvPr id="3" name="12-punts ster 2"/>
          <p:cNvSpPr/>
          <p:nvPr/>
        </p:nvSpPr>
        <p:spPr>
          <a:xfrm>
            <a:off x="2267744" y="1772816"/>
            <a:ext cx="144016" cy="144016"/>
          </a:xfrm>
          <a:prstGeom prst="star12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12-punts ster 3"/>
          <p:cNvSpPr/>
          <p:nvPr/>
        </p:nvSpPr>
        <p:spPr>
          <a:xfrm>
            <a:off x="7956376" y="1268760"/>
            <a:ext cx="144016" cy="144016"/>
          </a:xfrm>
          <a:prstGeom prst="star12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12-punts ster 4"/>
          <p:cNvSpPr/>
          <p:nvPr/>
        </p:nvSpPr>
        <p:spPr>
          <a:xfrm>
            <a:off x="7356497" y="707548"/>
            <a:ext cx="144016" cy="144016"/>
          </a:xfrm>
          <a:prstGeom prst="star12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techniekles 1 01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4248" y="4077072"/>
            <a:ext cx="1714500" cy="1285874"/>
          </a:xfrm>
          <a:prstGeom prst="rect">
            <a:avLst/>
          </a:prstGeom>
        </p:spPr>
      </p:pic>
      <p:pic>
        <p:nvPicPr>
          <p:cNvPr id="18" name="Afbeelding 17" descr="techniekles 1 00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6056" y="2348880"/>
            <a:ext cx="2124075" cy="1590675"/>
          </a:xfrm>
          <a:prstGeom prst="rect">
            <a:avLst/>
          </a:prstGeom>
        </p:spPr>
      </p:pic>
      <p:pic>
        <p:nvPicPr>
          <p:cNvPr id="17" name="Afbeelding 16" descr="Techniekles004-detail stap 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6176" y="476672"/>
            <a:ext cx="1130935" cy="1828190"/>
          </a:xfrm>
          <a:prstGeom prst="rect">
            <a:avLst/>
          </a:prstGeom>
        </p:spPr>
      </p:pic>
      <p:pic>
        <p:nvPicPr>
          <p:cNvPr id="16" name="Afbeelding 15" descr="Techniekles004-detail stap 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07704" y="404664"/>
            <a:ext cx="1385994" cy="1543050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539552" y="130626"/>
            <a:ext cx="806489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 smtClean="0"/>
              <a:t>Stap 1 : Spijker met twee kleine spijkers het blokje tegen de rechterbovenkant van het plankje</a:t>
            </a:r>
          </a:p>
          <a:p>
            <a:r>
              <a:rPr lang="nl-BE" dirty="0" smtClean="0"/>
              <a:t> </a:t>
            </a:r>
          </a:p>
          <a:p>
            <a:r>
              <a:rPr lang="nl-BE" dirty="0" smtClean="0"/>
              <a:t>Stap 2 : Schroef het gegalvaniseerde </a:t>
            </a:r>
            <a:r>
              <a:rPr lang="nl-BE" dirty="0" err="1" smtClean="0"/>
              <a:t>ijzerplaat-T-stuk</a:t>
            </a:r>
            <a:r>
              <a:rPr lang="nl-BE" dirty="0" smtClean="0"/>
              <a:t> tegen de bovenkant van het blokje</a:t>
            </a:r>
          </a:p>
          <a:p>
            <a:r>
              <a:rPr lang="nl-BE" dirty="0" smtClean="0"/>
              <a:t> </a:t>
            </a:r>
          </a:p>
          <a:p>
            <a:r>
              <a:rPr lang="nl-BE" dirty="0" smtClean="0"/>
              <a:t> </a:t>
            </a:r>
          </a:p>
          <a:p>
            <a:r>
              <a:rPr lang="nl-BE" dirty="0" smtClean="0"/>
              <a:t>Stap 3 : Wikkel 4 meter gelakte koperdraad rond twee spijkers van 6 cm hoog. Zorg ervoor dat de wikkelrichting rond de ene spijker verschillend is van de wikkelrichting rond de andere spijker.</a:t>
            </a:r>
          </a:p>
          <a:p>
            <a:endParaRPr lang="nl-BE" dirty="0" smtClean="0"/>
          </a:p>
          <a:p>
            <a:r>
              <a:rPr lang="nl-BE" dirty="0" smtClean="0"/>
              <a:t>Dit komt neer op ongeveer 100-135 wikkelingen </a:t>
            </a:r>
            <a:br>
              <a:rPr lang="nl-BE" dirty="0" smtClean="0"/>
            </a:br>
            <a:r>
              <a:rPr lang="nl-BE" dirty="0" smtClean="0"/>
              <a:t>op elke spijker. De spijkers worden op ongeveer </a:t>
            </a:r>
            <a:br>
              <a:rPr lang="nl-BE" dirty="0" smtClean="0"/>
            </a:br>
            <a:r>
              <a:rPr lang="nl-BE" dirty="0" smtClean="0"/>
              <a:t>3,5 cm van elkaar gehouden.</a:t>
            </a:r>
          </a:p>
          <a:p>
            <a:r>
              <a:rPr lang="nl-BE" dirty="0" smtClean="0"/>
              <a:t> </a:t>
            </a:r>
          </a:p>
          <a:p>
            <a:r>
              <a:rPr lang="nl-BE" dirty="0" smtClean="0"/>
              <a:t>Stap 4 : Spijker de twee spijkers ter hoogte van het breedste ge-</a:t>
            </a:r>
            <a:br>
              <a:rPr lang="nl-BE" dirty="0" smtClean="0"/>
            </a:br>
            <a:r>
              <a:rPr lang="nl-BE" dirty="0" err="1" smtClean="0"/>
              <a:t>deelte</a:t>
            </a:r>
            <a:r>
              <a:rPr lang="nl-BE" dirty="0" smtClean="0"/>
              <a:t> van het T-stuk, zodat ze ongeveer 5 cm boven de plank uit-</a:t>
            </a:r>
            <a:br>
              <a:rPr lang="nl-BE" dirty="0" smtClean="0"/>
            </a:br>
            <a:r>
              <a:rPr lang="nl-BE" dirty="0" smtClean="0"/>
              <a:t>steken. Draai het T-stuk een beetje opzij, zodat je goed kan spijkeren.</a:t>
            </a:r>
          </a:p>
          <a:p>
            <a:r>
              <a:rPr lang="nl-BE" dirty="0" smtClean="0"/>
              <a:t> </a:t>
            </a:r>
          </a:p>
          <a:p>
            <a:r>
              <a:rPr lang="nl-BE" dirty="0" smtClean="0"/>
              <a:t>Stap 5: Schroef de rechthoekige codeersleutel nu naast het T-stuk tegen het plankje, en draai ook een schroef in het plankje onder het uiteinde van de codeersleutel.</a:t>
            </a:r>
          </a:p>
          <a:p>
            <a:r>
              <a:rPr lang="nl-BE" dirty="0" smtClean="0"/>
              <a:t>  </a:t>
            </a:r>
          </a:p>
          <a:p>
            <a:r>
              <a:rPr lang="nl-BE" dirty="0" smtClean="0"/>
              <a:t> </a:t>
            </a:r>
            <a:endParaRPr lang="nl-BE" dirty="0"/>
          </a:p>
        </p:txBody>
      </p:sp>
      <p:pic>
        <p:nvPicPr>
          <p:cNvPr id="20" name="Afbeelding 19" descr="techniekles 1 01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5656" y="5907881"/>
            <a:ext cx="1266825" cy="950119"/>
          </a:xfrm>
          <a:prstGeom prst="rect">
            <a:avLst/>
          </a:prstGeom>
        </p:spPr>
      </p:pic>
      <p:pic>
        <p:nvPicPr>
          <p:cNvPr id="21" name="Afbeelding 20" descr="techniekles 1 01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03848" y="5907094"/>
            <a:ext cx="1267672" cy="950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Geluid is verplaatsen van “druk” in een stof</a:t>
            </a:r>
            <a:endParaRPr lang="nl-BE" dirty="0"/>
          </a:p>
        </p:txBody>
      </p:sp>
      <p:pic>
        <p:nvPicPr>
          <p:cNvPr id="3" name="Afbeelding 2" descr="Techniekles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8630434" cy="468052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716016" y="1772816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De deeltjes van de stof</a:t>
            </a:r>
          </a:p>
          <a:p>
            <a:r>
              <a:rPr lang="nl-BE" dirty="0"/>
              <a:t>b</a:t>
            </a:r>
            <a:r>
              <a:rPr lang="nl-BE" dirty="0" smtClean="0"/>
              <a:t>ewegen op</a:t>
            </a:r>
          </a:p>
          <a:p>
            <a:r>
              <a:rPr lang="nl-BE" dirty="0"/>
              <a:t>e</a:t>
            </a:r>
            <a:r>
              <a:rPr lang="nl-BE" dirty="0" smtClean="0"/>
              <a:t>n neer; de druk-</a:t>
            </a:r>
          </a:p>
          <a:p>
            <a:endParaRPr lang="nl-BE" dirty="0"/>
          </a:p>
          <a:p>
            <a:r>
              <a:rPr lang="nl-BE" dirty="0" smtClean="0"/>
              <a:t>                 golf verplaatst zich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5220072" y="4293096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De deeltjes van de stof blijven </a:t>
            </a:r>
          </a:p>
          <a:p>
            <a:r>
              <a:rPr lang="nl-BE" dirty="0"/>
              <a:t>t</a:t>
            </a:r>
            <a:r>
              <a:rPr lang="nl-BE" dirty="0" smtClean="0"/>
              <a:t>er </a:t>
            </a:r>
            <a:r>
              <a:rPr lang="nl-BE" dirty="0" err="1" smtClean="0"/>
              <a:t>plaate</a:t>
            </a:r>
            <a:r>
              <a:rPr lang="nl-BE" dirty="0" smtClean="0"/>
              <a:t>. De golf</a:t>
            </a:r>
          </a:p>
          <a:p>
            <a:r>
              <a:rPr lang="nl-BE" dirty="0" smtClean="0"/>
              <a:t>gaat van</a:t>
            </a:r>
          </a:p>
          <a:p>
            <a:endParaRPr lang="nl-BE" dirty="0"/>
          </a:p>
          <a:p>
            <a:r>
              <a:rPr lang="nl-BE" dirty="0" smtClean="0"/>
              <a:t>                 </a:t>
            </a:r>
          </a:p>
          <a:p>
            <a:r>
              <a:rPr lang="nl-BE" dirty="0"/>
              <a:t> </a:t>
            </a:r>
            <a:r>
              <a:rPr lang="nl-BE" dirty="0" smtClean="0"/>
              <a:t>                 links naar rechts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Batterijen en het milieu</a:t>
            </a:r>
            <a:endParaRPr lang="nl-BE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97" y="1340768"/>
            <a:ext cx="856767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Werkblaadje 2</a:t>
            </a:r>
            <a:endParaRPr lang="nl-BE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1949105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Vertaal de volgende zinnetjes uit de Morse Code naar het Nederlands :</a:t>
            </a:r>
            <a:b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nl-B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--.  ---  .  -..  / --..  ---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000" dirty="0" smtClean="0">
                <a:latin typeface="Calibri" pitchFamily="34" charset="0"/>
                <a:cs typeface="Times New Roman" pitchFamily="18" charset="0"/>
              </a:rPr>
              <a:t> G   O  E  D      Z     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..-.  .-..  ..  -.  -.-  / --.  .  .--  .  .-.  -.-  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000" dirty="0" smtClean="0">
                <a:latin typeface="Calibri" pitchFamily="34" charset="0"/>
                <a:cs typeface="Times New Roman" pitchFamily="18" charset="0"/>
              </a:rPr>
              <a:t>F      L    I   N   K     G  E  W E  R   K   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--  ---  .-.  ...  .  / ..  ...  / -.  ..  .  -  / --  ---  .  ..  .-..  ..  .---  -.-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000" dirty="0" smtClean="0">
                <a:latin typeface="Calibri" pitchFamily="34" charset="0"/>
                <a:cs typeface="Times New Roman" pitchFamily="18" charset="0"/>
              </a:rPr>
              <a:t>M  O    R  S  E     I    S     N I   E  T   M  O  E  I    L    I    J     K</a:t>
            </a:r>
            <a:endParaRPr kumimoji="0" lang="nl-B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Werkblaadje 2</a:t>
            </a:r>
            <a:endParaRPr lang="nl-BE" dirty="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1105000"/>
            <a:ext cx="896448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 Morse code wordt vaak de afkorting “QSL” gebruikt voor “Ik heb uw bericht goed ontvangen”</a:t>
            </a:r>
            <a:endParaRPr kumimoji="0" lang="nl-B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Hoe zet je   Q  S  L  om in Morse Code ?</a:t>
            </a:r>
            <a:r>
              <a:rPr lang="nl-BE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nl-BE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nl-BE" sz="4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--.-  ...  .-.. </a:t>
            </a:r>
            <a:endParaRPr kumimoji="0" lang="nl-BE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Waarom denk je dat er vaak met afkortingen wordt gewerkt in Morse Code ?</a:t>
            </a:r>
            <a:b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Om de zendtijd te verkorten (net zoals je afkortingen gebruikt bij </a:t>
            </a:r>
            <a:r>
              <a:rPr lang="nl-BE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SMS)</a:t>
            </a:r>
            <a:br>
              <a:rPr lang="nl-BE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nl-BE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--.- ... .-..   is immers </a:t>
            </a:r>
            <a:r>
              <a:rPr lang="nl-BE" sz="2000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véél</a:t>
            </a:r>
            <a:r>
              <a:rPr lang="nl-BE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korter dan</a:t>
            </a:r>
            <a:br>
              <a:rPr lang="nl-BE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nl-BE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.. -.-  / .... . -...  / ..- .--  / -... . .-. .. -.-. .... -  / --. --- . -..  / --- -. - ...- .- -. --. . -. </a:t>
            </a: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nl-B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Waarom gebruikt men de letter Q om een afkorting mee te beginnen ?</a:t>
            </a:r>
            <a:b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nl-BE" sz="2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Omdat de letter Q heel weinig voorkomt. Als de telegrafist een Q opmerkt, dan weet hij dat hij heel waarschijnlijk met een afkorting te maken heeft.</a:t>
            </a: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nl-B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Werkblaadje 2</a:t>
            </a:r>
            <a:endParaRPr lang="nl-BE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91964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al 4"/>
          <p:cNvSpPr/>
          <p:nvPr/>
        </p:nvSpPr>
        <p:spPr>
          <a:xfrm>
            <a:off x="7884368" y="1556792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/>
          <p:cNvSpPr/>
          <p:nvPr/>
        </p:nvSpPr>
        <p:spPr>
          <a:xfrm>
            <a:off x="6948264" y="2636912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/>
          <p:cNvSpPr/>
          <p:nvPr/>
        </p:nvSpPr>
        <p:spPr>
          <a:xfrm>
            <a:off x="6948264" y="3356992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/>
          <p:cNvSpPr/>
          <p:nvPr/>
        </p:nvSpPr>
        <p:spPr>
          <a:xfrm>
            <a:off x="6948264" y="4437112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6948264" y="5157192"/>
            <a:ext cx="72008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echniekles - morse-code - gebru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74720" cy="4320480"/>
          </a:xfrm>
          <a:prstGeom prst="rect">
            <a:avLst/>
          </a:prstGeom>
        </p:spPr>
      </p:pic>
      <p:graphicFrame>
        <p:nvGraphicFramePr>
          <p:cNvPr id="3" name="Tabel 2"/>
          <p:cNvGraphicFramePr>
            <a:graphicFrameLocks noGrp="1"/>
          </p:cNvGraphicFramePr>
          <p:nvPr/>
        </p:nvGraphicFramePr>
        <p:xfrm>
          <a:off x="755576" y="4725144"/>
          <a:ext cx="7776864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592288"/>
                <a:gridCol w="2592288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nl-BE" baseline="0" dirty="0" smtClean="0"/>
                        <a:t>RODE TEAM 1</a:t>
                      </a:r>
                    </a:p>
                    <a:p>
                      <a:pPr algn="ctr"/>
                      <a:r>
                        <a:rPr lang="nl-BE" sz="1600" baseline="0" dirty="0" smtClean="0"/>
                        <a:t>ANTWOORD OP DE VRAAG</a:t>
                      </a:r>
                      <a:endParaRPr lang="nl-BE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BLAUWE TEAM 1</a:t>
                      </a:r>
                    </a:p>
                    <a:p>
                      <a:pPr algn="ctr"/>
                      <a:r>
                        <a:rPr lang="nl-BE" sz="1600" baseline="0" dirty="0" smtClean="0"/>
                        <a:t>ANTWOORD OP DE VRAAG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smtClean="0"/>
                        <a:t>GROENE TEAM</a:t>
                      </a:r>
                      <a:r>
                        <a:rPr lang="nl-BE" baseline="0" dirty="0" smtClean="0"/>
                        <a:t> 1</a:t>
                      </a:r>
                    </a:p>
                    <a:p>
                      <a:pPr algn="ctr"/>
                      <a:r>
                        <a:rPr lang="nl-BE" sz="1600" baseline="0" dirty="0" smtClean="0"/>
                        <a:t>ANTWOORD OP DE VRAAG</a:t>
                      </a:r>
                      <a:endParaRPr lang="nl-BE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Aansluiten van twee telegrafen</a:t>
            </a:r>
            <a:endParaRPr lang="nl-BE" dirty="0"/>
          </a:p>
        </p:txBody>
      </p:sp>
      <p:pic>
        <p:nvPicPr>
          <p:cNvPr id="4" name="Tijdelijke aanduiding voor inhoud 3" descr="techniekles 1 0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324900"/>
            <a:ext cx="6933925" cy="5200444"/>
          </a:xfrm>
        </p:spPr>
      </p:pic>
      <p:sp>
        <p:nvSpPr>
          <p:cNvPr id="5" name="Tekstvak 4"/>
          <p:cNvSpPr txBox="1"/>
          <p:nvPr/>
        </p:nvSpPr>
        <p:spPr>
          <a:xfrm>
            <a:off x="2771800" y="1556792"/>
            <a:ext cx="10801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Batterij </a:t>
            </a:r>
            <a:r>
              <a:rPr lang="nl-BE" sz="4000" dirty="0" smtClean="0"/>
              <a:t>-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067944" y="1412776"/>
            <a:ext cx="122413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+</a:t>
            </a:r>
            <a:r>
              <a:rPr lang="nl-BE" dirty="0" smtClean="0"/>
              <a:t> Batterij </a:t>
            </a:r>
            <a:br>
              <a:rPr lang="nl-BE" dirty="0" smtClean="0"/>
            </a:b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3059832" y="2636912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Sleutel 1</a:t>
            </a:r>
            <a:br>
              <a:rPr lang="nl-BE" dirty="0" smtClean="0"/>
            </a:b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3491880" y="4005065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Lange Draad</a:t>
            </a:r>
          </a:p>
          <a:p>
            <a:r>
              <a:rPr lang="nl-BE" b="1" dirty="0" smtClean="0"/>
              <a:t>−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dirty="0"/>
          </a:p>
        </p:txBody>
      </p:sp>
      <p:sp>
        <p:nvSpPr>
          <p:cNvPr id="9" name="Tekstvak 8"/>
          <p:cNvSpPr txBox="1"/>
          <p:nvPr/>
        </p:nvSpPr>
        <p:spPr>
          <a:xfrm>
            <a:off x="1475656" y="4653136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Lange Draad</a:t>
            </a:r>
          </a:p>
          <a:p>
            <a:r>
              <a:rPr lang="nl-BE" b="1" dirty="0" smtClean="0"/>
              <a:t>+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5220072" y="4869160"/>
            <a:ext cx="1080120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Lange Draad</a:t>
            </a:r>
          </a:p>
          <a:p>
            <a:r>
              <a:rPr lang="nl-BE" b="1" dirty="0" smtClean="0"/>
              <a:t>           −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7092280" y="5013176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Lange Draad</a:t>
            </a:r>
          </a:p>
          <a:p>
            <a:r>
              <a:rPr lang="nl-BE" b="1" dirty="0" smtClean="0"/>
              <a:t>+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dirty="0"/>
          </a:p>
        </p:txBody>
      </p:sp>
      <p:sp>
        <p:nvSpPr>
          <p:cNvPr id="12" name="Tekstvak 11"/>
          <p:cNvSpPr txBox="1"/>
          <p:nvPr/>
        </p:nvSpPr>
        <p:spPr>
          <a:xfrm>
            <a:off x="5508104" y="1268760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Verbinding tussen sleutel en wikkeling</a:t>
            </a:r>
            <a:br>
              <a:rPr lang="nl-BE" dirty="0" smtClean="0"/>
            </a:br>
            <a:endParaRPr lang="nl-BE" dirty="0"/>
          </a:p>
        </p:txBody>
      </p:sp>
      <p:sp>
        <p:nvSpPr>
          <p:cNvPr id="13" name="Tekstvak 12"/>
          <p:cNvSpPr txBox="1"/>
          <p:nvPr/>
        </p:nvSpPr>
        <p:spPr>
          <a:xfrm>
            <a:off x="6084168" y="270892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Sleutel 2</a:t>
            </a:r>
            <a:br>
              <a:rPr lang="nl-BE" dirty="0" smtClean="0"/>
            </a:br>
            <a:endParaRPr lang="nl-BE" dirty="0"/>
          </a:p>
        </p:txBody>
      </p:sp>
      <p:sp>
        <p:nvSpPr>
          <p:cNvPr id="14" name="Rechthoek 13"/>
          <p:cNvSpPr/>
          <p:nvPr/>
        </p:nvSpPr>
        <p:spPr>
          <a:xfrm>
            <a:off x="1187624" y="1484784"/>
            <a:ext cx="115212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Spannings-bron</a:t>
            </a:r>
            <a:endParaRPr lang="nl-BE" dirty="0" smtClean="0"/>
          </a:p>
          <a:p>
            <a:pPr algn="ctr"/>
            <a:r>
              <a:rPr lang="nl-BE" dirty="0" smtClean="0"/>
              <a:t>6 Volt</a:t>
            </a:r>
            <a:endParaRPr lang="nl-BE" dirty="0"/>
          </a:p>
        </p:txBody>
      </p:sp>
      <p:sp>
        <p:nvSpPr>
          <p:cNvPr id="15" name="Tekstvak 14"/>
          <p:cNvSpPr txBox="1"/>
          <p:nvPr/>
        </p:nvSpPr>
        <p:spPr>
          <a:xfrm>
            <a:off x="2195736" y="314096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Wikkeling 1</a:t>
            </a:r>
            <a:br>
              <a:rPr lang="nl-BE" dirty="0" smtClean="0"/>
            </a:br>
            <a:endParaRPr lang="nl-BE" dirty="0"/>
          </a:p>
        </p:txBody>
      </p:sp>
      <p:sp>
        <p:nvSpPr>
          <p:cNvPr id="16" name="Tekstvak 15"/>
          <p:cNvSpPr txBox="1"/>
          <p:nvPr/>
        </p:nvSpPr>
        <p:spPr>
          <a:xfrm>
            <a:off x="4788024" y="357301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Wikkeling 2</a:t>
            </a:r>
            <a:br>
              <a:rPr lang="nl-BE" dirty="0" smtClean="0"/>
            </a:b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94527"/>
            <a:ext cx="91440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Vraag 0 (voorbeeldvraag) : Hoe heet de leider van de smurfen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Team 1 codeert dit als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H  O E    H E </a:t>
            </a:r>
            <a:r>
              <a:rPr lang="nl-BE" sz="2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nl-B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T    D E   L  E I D E R     V  A N  D E   S M U  R  F E N     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nl-BE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.... --- .  / ....   .  .   -  / -.. .  / .-.. . .. -..  .  .-.  / ...- .- -.  / -.. .  / ... --   ..- .-. ..-. . -.  / ..--..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B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Team 2 vangt dit bericht op en decodeert het. Ze bekijken dan hun antwoorden</a:t>
            </a:r>
            <a:r>
              <a:rPr lang="nl-B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sleutel</a:t>
            </a:r>
            <a:endParaRPr kumimoji="0" lang="nl-B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Antwoordensleutel 0:</a:t>
            </a:r>
            <a:endParaRPr kumimoji="0" lang="nl-B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 tovenaar bij de smurfen heet </a:t>
            </a:r>
            <a:r>
              <a:rPr kumimoji="0" lang="nl-BE" sz="16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Gargamel</a:t>
            </a:r>
            <a:r>
              <a:rPr lang="nl-BE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	</a:t>
            </a:r>
            <a:r>
              <a:rPr lang="nl-B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--.  .-  .-.  --.  .-  --  .  .-.. </a:t>
            </a:r>
            <a:r>
              <a:rPr kumimoji="0" lang="nl-BE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 betweter bij de smurfen heet de </a:t>
            </a:r>
            <a:r>
              <a:rPr kumimoji="0" lang="nl-BE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Brilsmurf</a:t>
            </a:r>
            <a:r>
              <a:rPr lang="nl-BE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		 </a:t>
            </a:r>
            <a:r>
              <a:rPr lang="nl-B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-...  .-.  ..  .-..  ...  --  ..-  .-.  ..-. </a:t>
            </a:r>
            <a:r>
              <a:rPr kumimoji="0" lang="nl-BE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nl-BE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 baas van de smurfen is de </a:t>
            </a:r>
            <a:r>
              <a:rPr kumimoji="0" lang="nl-BE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Grote Smurf</a:t>
            </a:r>
            <a:r>
              <a:rPr lang="nl-BE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r>
              <a:rPr lang="nl-B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--.  .-.  ---  -  .  / ...  --  ..-  .-.  ..-. </a:t>
            </a: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 sterke smurf wordt ook wel de </a:t>
            </a:r>
            <a:r>
              <a:rPr kumimoji="0" lang="nl-BE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Potige Smurf</a:t>
            </a:r>
            <a:r>
              <a:rPr kumimoji="0" lang="nl-B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nl-BE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genoemd.   </a:t>
            </a:r>
            <a:r>
              <a:rPr lang="nl-B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.--.  ---  - ..  --.  .  / ...  --  ..-  .-.  ..-.</a:t>
            </a:r>
            <a:endParaRPr kumimoji="0" lang="nl-B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“Afkorten” in Morse : de </a:t>
            </a:r>
            <a:r>
              <a:rPr lang="nl-BE" dirty="0" err="1" smtClean="0"/>
              <a:t>Q-codes</a:t>
            </a:r>
            <a:endParaRPr lang="nl-BE" dirty="0"/>
          </a:p>
        </p:txBody>
      </p:sp>
      <p:sp>
        <p:nvSpPr>
          <p:cNvPr id="3" name="Rechthoek 2"/>
          <p:cNvSpPr/>
          <p:nvPr/>
        </p:nvSpPr>
        <p:spPr>
          <a:xfrm>
            <a:off x="323528" y="1484784"/>
            <a:ext cx="8640960" cy="482453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nl-BE" dirty="0" smtClean="0"/>
              <a:t>Voor radioverkeer is de groep QRA tot QTZ vastgesteld. Enkele voorbeelden zijn:</a:t>
            </a:r>
          </a:p>
          <a:p>
            <a:r>
              <a:rPr lang="nl-BE" dirty="0" smtClean="0"/>
              <a:t>QRA? Wat is de naam van het station?</a:t>
            </a:r>
          </a:p>
          <a:p>
            <a:r>
              <a:rPr lang="nl-BE" dirty="0" smtClean="0"/>
              <a:t>QRB? Wat is de afstand tussen onze stations?</a:t>
            </a:r>
          </a:p>
          <a:p>
            <a:r>
              <a:rPr lang="nl-BE" dirty="0" smtClean="0"/>
              <a:t>QRG? Wat is mijn frequentie?</a:t>
            </a:r>
          </a:p>
          <a:p>
            <a:r>
              <a:rPr lang="nl-BE" dirty="0" smtClean="0"/>
              <a:t>QRL? Is deze frequentie in gebruik?</a:t>
            </a:r>
          </a:p>
          <a:p>
            <a:r>
              <a:rPr lang="nl-BE" dirty="0" smtClean="0"/>
              <a:t>QRM? Heeft u last van storing?</a:t>
            </a:r>
          </a:p>
          <a:p>
            <a:r>
              <a:rPr lang="nl-BE" dirty="0" smtClean="0"/>
              <a:t>QRN? Heeft u last van atmosferische storing?</a:t>
            </a:r>
          </a:p>
          <a:p>
            <a:r>
              <a:rPr lang="nl-BE" dirty="0" smtClean="0"/>
              <a:t>QRO? Kunt u het vermogen van de zender verhogen?</a:t>
            </a:r>
          </a:p>
          <a:p>
            <a:r>
              <a:rPr lang="nl-BE" dirty="0" smtClean="0"/>
              <a:t>QRP? Kunt u het vermogen van de zender verlagen?</a:t>
            </a:r>
          </a:p>
          <a:p>
            <a:r>
              <a:rPr lang="nl-BE" dirty="0" smtClean="0"/>
              <a:t>QRQ? Kunt u sneller seinen?</a:t>
            </a:r>
          </a:p>
          <a:p>
            <a:r>
              <a:rPr lang="nl-BE" dirty="0" smtClean="0"/>
              <a:t>QRS? kunt u langzamer seinen?</a:t>
            </a:r>
          </a:p>
          <a:p>
            <a:r>
              <a:rPr lang="nl-BE" dirty="0" smtClean="0"/>
              <a:t>QRT? Zal ik stoppen met zenden?</a:t>
            </a:r>
          </a:p>
          <a:p>
            <a:r>
              <a:rPr lang="nl-BE" dirty="0" smtClean="0"/>
              <a:t>QRV? Bent u beschikbaar?</a:t>
            </a:r>
          </a:p>
          <a:p>
            <a:r>
              <a:rPr lang="nl-BE" dirty="0" smtClean="0"/>
              <a:t>QRU? Heeft u nog informatie voor mij?</a:t>
            </a:r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QRX? Wanneer roept u mij weer? Zal ik wachten tot u mij opnieuw aanroept?</a:t>
            </a:r>
          </a:p>
          <a:p>
            <a:r>
              <a:rPr lang="nl-BE" dirty="0" smtClean="0"/>
              <a:t>QRZ? Door wie word ik aangeroepen?</a:t>
            </a:r>
          </a:p>
          <a:p>
            <a:r>
              <a:rPr lang="nl-BE" dirty="0" smtClean="0"/>
              <a:t>QSA? Wat is de sterkte van mijn signaal?</a:t>
            </a:r>
          </a:p>
          <a:p>
            <a:r>
              <a:rPr lang="nl-BE" dirty="0" smtClean="0"/>
              <a:t>QSB? Gaat mijn signaalsterkte op en neer (fading)?</a:t>
            </a:r>
          </a:p>
          <a:p>
            <a:r>
              <a:rPr lang="nl-BE" dirty="0" smtClean="0"/>
              <a:t>QSL? Kunt u de ontvangst bevestigen?</a:t>
            </a:r>
          </a:p>
          <a:p>
            <a:r>
              <a:rPr lang="nl-BE" dirty="0" smtClean="0"/>
              <a:t>QSO? Kunt u rechtstreeks werken met (roepnaam)?</a:t>
            </a:r>
          </a:p>
          <a:p>
            <a:r>
              <a:rPr lang="nl-BE" dirty="0" smtClean="0"/>
              <a:t>QSP? Wil u mijn bericht doorsturen?</a:t>
            </a:r>
          </a:p>
          <a:p>
            <a:r>
              <a:rPr lang="nl-BE" dirty="0" smtClean="0"/>
              <a:t>QSQ? Heeft u een dokter aan boord?</a:t>
            </a:r>
          </a:p>
          <a:p>
            <a:r>
              <a:rPr lang="nl-BE" dirty="0" smtClean="0"/>
              <a:t>QSY? Zullen we veranderen van frequentie naar (frequentie)?</a:t>
            </a:r>
          </a:p>
          <a:p>
            <a:r>
              <a:rPr lang="nl-BE" dirty="0" smtClean="0"/>
              <a:t>QTH? Wat is de locatie van het station?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Morse code vandaag nog ?</a:t>
            </a:r>
            <a:endParaRPr lang="nl-BE" dirty="0"/>
          </a:p>
        </p:txBody>
      </p:sp>
      <p:pic>
        <p:nvPicPr>
          <p:cNvPr id="3" name="Afbeelding 2" descr="Techniekles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48155"/>
            <a:ext cx="3384376" cy="5842035"/>
          </a:xfrm>
          <a:prstGeom prst="rect">
            <a:avLst/>
          </a:prstGeom>
        </p:spPr>
      </p:pic>
      <p:pic>
        <p:nvPicPr>
          <p:cNvPr id="4" name="Afbeelding 3" descr="Techniekles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005861"/>
            <a:ext cx="3533232" cy="2711171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/>
        </p:nvCxnSpPr>
        <p:spPr>
          <a:xfrm flipH="1">
            <a:off x="3059832" y="1052736"/>
            <a:ext cx="1440160" cy="2160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>
            <a:endCxn id="4" idx="2"/>
          </p:cNvCxnSpPr>
          <p:nvPr/>
        </p:nvCxnSpPr>
        <p:spPr>
          <a:xfrm flipV="1">
            <a:off x="3419872" y="3717032"/>
            <a:ext cx="291874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AD in Morse Code.midi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940152" y="515719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Geluid en Elektriciteit</a:t>
            </a:r>
            <a:endParaRPr lang="nl-BE" dirty="0"/>
          </a:p>
        </p:txBody>
      </p:sp>
      <p:pic>
        <p:nvPicPr>
          <p:cNvPr id="9" name="Tijdelijke aanduiding voor inhoud 8" descr="Hughes Microphon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340768"/>
            <a:ext cx="5003279" cy="4300242"/>
          </a:xfrm>
        </p:spPr>
      </p:pic>
      <p:pic>
        <p:nvPicPr>
          <p:cNvPr id="11" name="Afbeelding 10" descr="David_E._Hugh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00808"/>
            <a:ext cx="2432304" cy="344424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539552" y="5445224"/>
            <a:ext cx="2223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David Edward </a:t>
            </a:r>
            <a:r>
              <a:rPr lang="nl-BE" dirty="0" err="1" smtClean="0"/>
              <a:t>Hughes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              1877</a:t>
            </a:r>
          </a:p>
          <a:p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Hoe horen we geluid ?</a:t>
            </a:r>
            <a:endParaRPr lang="nl-BE" dirty="0"/>
          </a:p>
        </p:txBody>
      </p:sp>
      <p:pic>
        <p:nvPicPr>
          <p:cNvPr id="6" name="Afbeelding 5" descr="Techniekles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48680"/>
            <a:ext cx="8532440" cy="5614255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631966"/>
              </p:ext>
            </p:extLst>
          </p:nvPr>
        </p:nvGraphicFramePr>
        <p:xfrm>
          <a:off x="294144" y="692696"/>
          <a:ext cx="33670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Packager Shell-object" showAsIcon="1" r:id="rId4" imgW="3367440" imgH="685080" progId="Package">
                  <p:embed/>
                </p:oleObj>
              </mc:Choice>
              <mc:Fallback>
                <p:oleObj name="Packager Shell-object" showAsIcon="1" r:id="rId4" imgW="3367440" imgH="685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4144" y="692696"/>
                        <a:ext cx="33670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Onze eigen </a:t>
            </a:r>
            <a:r>
              <a:rPr lang="nl-BE" dirty="0" err="1" smtClean="0"/>
              <a:t>Hughes-Microfoon</a:t>
            </a:r>
            <a:endParaRPr lang="nl-BE" dirty="0"/>
          </a:p>
        </p:txBody>
      </p:sp>
      <p:pic>
        <p:nvPicPr>
          <p:cNvPr id="7" name="Tijdelijke aanduiding voor inhoud 6" descr="techniekles 1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24545" y="1988840"/>
            <a:ext cx="5184575" cy="3888432"/>
          </a:xfrm>
        </p:spPr>
      </p:pic>
      <p:pic>
        <p:nvPicPr>
          <p:cNvPr id="8" name="Afbeelding 7" descr="techniekles 1 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270530" y="2002278"/>
            <a:ext cx="5292080" cy="3969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Luidspreker</a:t>
            </a:r>
            <a:endParaRPr lang="nl-BE" dirty="0"/>
          </a:p>
        </p:txBody>
      </p:sp>
      <p:pic>
        <p:nvPicPr>
          <p:cNvPr id="4" name="Tijdelijke aanduiding voor inhoud 3" descr="Techniekles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5076574" cy="4525963"/>
          </a:xfrm>
        </p:spPr>
      </p:pic>
      <p:sp>
        <p:nvSpPr>
          <p:cNvPr id="5" name="Tekstvak 4"/>
          <p:cNvSpPr txBox="1"/>
          <p:nvPr/>
        </p:nvSpPr>
        <p:spPr>
          <a:xfrm>
            <a:off x="6012160" y="1318022"/>
            <a:ext cx="280831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Veranderingen in stroom terug </a:t>
            </a:r>
            <a:r>
              <a:rPr lang="nl-BE" sz="2400" dirty="0" err="1" smtClean="0"/>
              <a:t>om-zetten</a:t>
            </a:r>
            <a:r>
              <a:rPr lang="nl-BE" sz="2400" dirty="0" smtClean="0"/>
              <a:t> in hoorbare trillingen:</a:t>
            </a:r>
          </a:p>
          <a:p>
            <a:endParaRPr lang="nl-BE" sz="2400" dirty="0" smtClean="0"/>
          </a:p>
          <a:p>
            <a:r>
              <a:rPr lang="nl-BE" sz="2400" dirty="0" smtClean="0"/>
              <a:t>De permanente magneet en de elektromagneet trekken elkaar meer en minder aan als er meer of minder stroom door de wikkeling stroomt</a:t>
            </a:r>
          </a:p>
          <a:p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Microfoon + Luidspreker = Telefoon</a:t>
            </a:r>
            <a:endParaRPr lang="nl-BE" dirty="0"/>
          </a:p>
        </p:txBody>
      </p:sp>
      <p:pic>
        <p:nvPicPr>
          <p:cNvPr id="4" name="Tijdelijke aanduiding voor inhoud 3" descr="Techniek 31 Januari 2013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72580"/>
            <a:ext cx="7344815" cy="5508611"/>
          </a:xfrm>
        </p:spPr>
      </p:pic>
      <p:sp>
        <p:nvSpPr>
          <p:cNvPr id="5" name="Tekstvak 4"/>
          <p:cNvSpPr txBox="1"/>
          <p:nvPr/>
        </p:nvSpPr>
        <p:spPr>
          <a:xfrm>
            <a:off x="4716016" y="155679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smtClean="0"/>
              <a:t>-</a:t>
            </a:r>
            <a:endParaRPr lang="nl-BE" sz="4000" dirty="0"/>
          </a:p>
        </p:txBody>
      </p:sp>
      <p:sp>
        <p:nvSpPr>
          <p:cNvPr id="6" name="Tekstvak 5"/>
          <p:cNvSpPr txBox="1"/>
          <p:nvPr/>
        </p:nvSpPr>
        <p:spPr>
          <a:xfrm>
            <a:off x="3419872" y="4005064"/>
            <a:ext cx="367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+</a:t>
            </a:r>
            <a:endParaRPr lang="nl-BE" sz="4000" dirty="0"/>
          </a:p>
        </p:txBody>
      </p:sp>
      <p:sp>
        <p:nvSpPr>
          <p:cNvPr id="7" name="Bliksemflits 6"/>
          <p:cNvSpPr/>
          <p:nvPr/>
        </p:nvSpPr>
        <p:spPr>
          <a:xfrm>
            <a:off x="4860032" y="2204864"/>
            <a:ext cx="216024" cy="64807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3275856" y="1282712"/>
            <a:ext cx="1440160" cy="923330"/>
          </a:xfrm>
          <a:prstGeom prst="rect">
            <a:avLst/>
          </a:prstGeom>
          <a:solidFill>
            <a:srgbClr val="B3A227"/>
          </a:solidFill>
        </p:spPr>
        <p:txBody>
          <a:bodyPr wrap="square" rtlCol="0">
            <a:spAutoFit/>
          </a:bodyPr>
          <a:lstStyle/>
          <a:p>
            <a:r>
              <a:rPr lang="nl-BE" dirty="0" smtClean="0"/>
              <a:t>Achterkant van de microfoon</a:t>
            </a:r>
            <a:endParaRPr lang="nl-BE" dirty="0"/>
          </a:p>
        </p:txBody>
      </p:sp>
      <p:sp>
        <p:nvSpPr>
          <p:cNvPr id="9" name="Rechthoek 8"/>
          <p:cNvSpPr/>
          <p:nvPr/>
        </p:nvSpPr>
        <p:spPr>
          <a:xfrm>
            <a:off x="827584" y="1340768"/>
            <a:ext cx="122413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Spannings-bron</a:t>
            </a:r>
            <a:r>
              <a:rPr lang="nl-BE" dirty="0" smtClean="0"/>
              <a:t> </a:t>
            </a:r>
          </a:p>
          <a:p>
            <a:pPr algn="ctr"/>
            <a:r>
              <a:rPr lang="nl-BE" dirty="0" smtClean="0"/>
              <a:t>15 V</a:t>
            </a:r>
            <a:endParaRPr lang="nl-BE" dirty="0"/>
          </a:p>
        </p:txBody>
      </p:sp>
      <p:cxnSp>
        <p:nvCxnSpPr>
          <p:cNvPr id="11" name="Rechte verbindingslijn 10"/>
          <p:cNvCxnSpPr>
            <a:stCxn id="7" idx="5"/>
          </p:cNvCxnSpPr>
          <p:nvPr/>
        </p:nvCxnSpPr>
        <p:spPr>
          <a:xfrm flipV="1">
            <a:off x="5025820" y="2132856"/>
            <a:ext cx="482284" cy="4322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/>
          <p:cNvSpPr/>
          <p:nvPr/>
        </p:nvSpPr>
        <p:spPr>
          <a:xfrm>
            <a:off x="5580112" y="1484784"/>
            <a:ext cx="23042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Veranderlijke weerstand door geluidstrillingen</a:t>
            </a:r>
            <a:endParaRPr lang="nl-BE" dirty="0"/>
          </a:p>
        </p:txBody>
      </p:sp>
      <p:sp>
        <p:nvSpPr>
          <p:cNvPr id="13" name="Tekstvak 12"/>
          <p:cNvSpPr txBox="1"/>
          <p:nvPr/>
        </p:nvSpPr>
        <p:spPr>
          <a:xfrm>
            <a:off x="3851920" y="3356992"/>
            <a:ext cx="782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-</a:t>
            </a:r>
            <a:endParaRPr lang="nl-BE" sz="4000" dirty="0"/>
          </a:p>
        </p:txBody>
      </p:sp>
      <p:sp>
        <p:nvSpPr>
          <p:cNvPr id="14" name="Tekstvak 13"/>
          <p:cNvSpPr txBox="1"/>
          <p:nvPr/>
        </p:nvSpPr>
        <p:spPr>
          <a:xfrm>
            <a:off x="3563888" y="4797152"/>
            <a:ext cx="35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+</a:t>
            </a:r>
            <a:endParaRPr lang="nl-BE" sz="4000" dirty="0"/>
          </a:p>
        </p:txBody>
      </p:sp>
      <p:sp>
        <p:nvSpPr>
          <p:cNvPr id="15" name="Tekstvak 14"/>
          <p:cNvSpPr txBox="1"/>
          <p:nvPr/>
        </p:nvSpPr>
        <p:spPr>
          <a:xfrm>
            <a:off x="3491880" y="5373216"/>
            <a:ext cx="35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-</a:t>
            </a:r>
            <a:endParaRPr lang="nl-BE" sz="4000" dirty="0"/>
          </a:p>
        </p:txBody>
      </p:sp>
      <p:sp>
        <p:nvSpPr>
          <p:cNvPr id="16" name="Tekstvak 15"/>
          <p:cNvSpPr txBox="1"/>
          <p:nvPr/>
        </p:nvSpPr>
        <p:spPr>
          <a:xfrm>
            <a:off x="827584" y="4581128"/>
            <a:ext cx="1440160" cy="923330"/>
          </a:xfrm>
          <a:prstGeom prst="rect">
            <a:avLst/>
          </a:prstGeom>
          <a:solidFill>
            <a:srgbClr val="B3A227"/>
          </a:solidFill>
        </p:spPr>
        <p:txBody>
          <a:bodyPr wrap="square" rtlCol="0">
            <a:spAutoFit/>
          </a:bodyPr>
          <a:lstStyle/>
          <a:p>
            <a:r>
              <a:rPr lang="nl-BE" dirty="0" smtClean="0"/>
              <a:t>Achterkant van de </a:t>
            </a:r>
            <a:r>
              <a:rPr lang="nl-BE" dirty="0" err="1" smtClean="0"/>
              <a:t>luid-spreker</a:t>
            </a:r>
            <a:endParaRPr lang="nl-BE" dirty="0"/>
          </a:p>
        </p:txBody>
      </p:sp>
      <p:sp>
        <p:nvSpPr>
          <p:cNvPr id="17" name="Rechthoek 16"/>
          <p:cNvSpPr/>
          <p:nvPr/>
        </p:nvSpPr>
        <p:spPr>
          <a:xfrm>
            <a:off x="6228184" y="3861048"/>
            <a:ext cx="19442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Lange Draad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Wet Van Ohm</a:t>
            </a:r>
            <a:endParaRPr lang="nl-B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59632" y="1340768"/>
          <a:ext cx="6674923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9" name="Vergelijking" r:id="rId3" imgW="2044440" imgH="419040" progId="Equation.3">
                  <p:embed/>
                </p:oleObj>
              </mc:Choice>
              <mc:Fallback>
                <p:oleObj name="Vergelijking" r:id="rId3" imgW="2044440" imgH="4190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340768"/>
                        <a:ext cx="6674923" cy="1368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251520" y="3068960"/>
          <a:ext cx="8496944" cy="3506153"/>
        </p:xfrm>
        <a:graphic>
          <a:graphicData uri="http://schemas.openxmlformats.org/drawingml/2006/table">
            <a:tbl>
              <a:tblPr/>
              <a:tblGrid>
                <a:gridCol w="1891738"/>
                <a:gridCol w="1615009"/>
                <a:gridCol w="2068664"/>
                <a:gridCol w="1397255"/>
                <a:gridCol w="1524278"/>
              </a:tblGrid>
              <a:tr h="691277"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Weerstand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Stroomsterkte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Spanning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Vermogen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91277"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91277"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Ohm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Ampère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91277"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geluidloos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0,150</a:t>
                      </a:r>
                      <a:endParaRPr lang="nl-BE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3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91277"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geluidsgolf van 50 dB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3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0,136</a:t>
                      </a:r>
                      <a:endParaRPr lang="nl-BE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Modernere vormen van communicatie</a:t>
            </a:r>
            <a:br>
              <a:rPr lang="nl-BE" dirty="0" smtClean="0"/>
            </a:br>
            <a:r>
              <a:rPr lang="nl-BE" dirty="0" smtClean="0"/>
              <a:t>Radiogolven Zenden en Ontvangen !</a:t>
            </a:r>
            <a:endParaRPr lang="nl-BE" dirty="0"/>
          </a:p>
        </p:txBody>
      </p:sp>
      <p:pic>
        <p:nvPicPr>
          <p:cNvPr id="4" name="Tijdelijke aanduiding voor inhoud 3" descr="Techniek 31 Januari 2013 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Modernere vormen van communicatie</a:t>
            </a:r>
            <a:endParaRPr lang="nl-BE" dirty="0"/>
          </a:p>
        </p:txBody>
      </p:sp>
      <p:pic>
        <p:nvPicPr>
          <p:cNvPr id="4" name="Tijdelijke aanduiding voor inhoud 3" descr="Techniekles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3096344" cy="5700623"/>
          </a:xfrm>
        </p:spPr>
      </p:pic>
      <p:pic>
        <p:nvPicPr>
          <p:cNvPr id="5" name="Afbeelding 4" descr="Techniekles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7406" y="2276872"/>
            <a:ext cx="5223400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waveair.gif"/>
          <p:cNvPicPr>
            <a:picLocks noChangeAspect="1"/>
          </p:cNvPicPr>
          <p:nvPr/>
        </p:nvPicPr>
        <p:blipFill>
          <a:blip r:embed="rId2" cstate="print"/>
          <a:srcRect r="7606"/>
          <a:stretch>
            <a:fillRect/>
          </a:stretch>
        </p:blipFill>
        <p:spPr>
          <a:xfrm>
            <a:off x="827584" y="404664"/>
            <a:ext cx="8316416" cy="5846227"/>
          </a:xfrm>
          <a:prstGeom prst="roundRect">
            <a:avLst/>
          </a:prstGeom>
        </p:spPr>
      </p:pic>
      <p:pic>
        <p:nvPicPr>
          <p:cNvPr id="2" name="Tijdelijke aanduiding voor inhoud 3" descr="Techniek 31 Januari 2013 011.JPG"/>
          <p:cNvPicPr>
            <a:picLocks noChangeAspect="1"/>
          </p:cNvPicPr>
          <p:nvPr/>
        </p:nvPicPr>
        <p:blipFill>
          <a:blip r:embed="rId3" cstate="print"/>
          <a:srcRect l="16589" r="46420"/>
          <a:stretch>
            <a:fillRect/>
          </a:stretch>
        </p:blipFill>
        <p:spPr>
          <a:xfrm>
            <a:off x="683568" y="980728"/>
            <a:ext cx="2232248" cy="4525963"/>
          </a:xfrm>
          <a:prstGeom prst="rect">
            <a:avLst/>
          </a:prstGeom>
        </p:spPr>
      </p:pic>
      <p:pic>
        <p:nvPicPr>
          <p:cNvPr id="3" name="Tijdelijke aanduiding voor inhoud 3" descr="Techniek 31 Januari 2013 011.JPG"/>
          <p:cNvPicPr>
            <a:picLocks noChangeAspect="1"/>
          </p:cNvPicPr>
          <p:nvPr/>
        </p:nvPicPr>
        <p:blipFill>
          <a:blip r:embed="rId3" cstate="print"/>
          <a:srcRect l="53696" t="6364" r="9313"/>
          <a:stretch>
            <a:fillRect/>
          </a:stretch>
        </p:blipFill>
        <p:spPr>
          <a:xfrm>
            <a:off x="6300192" y="2620069"/>
            <a:ext cx="2232248" cy="423793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932040" y="260648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446 Miljoen keer per seconde !</a:t>
            </a:r>
            <a:endParaRPr lang="nl-B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Moderne vormen van communicatie: “het Esdoornschool </a:t>
            </a:r>
            <a:r>
              <a:rPr lang="nl-BE" dirty="0" err="1" smtClean="0"/>
              <a:t>Chatprogramma</a:t>
            </a:r>
            <a:r>
              <a:rPr lang="nl-BE" dirty="0" smtClean="0"/>
              <a:t>”</a:t>
            </a:r>
            <a:endParaRPr lang="nl-BE" dirty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 cstate="print"/>
          <a:srcRect r="20469" b="24485"/>
          <a:stretch>
            <a:fillRect/>
          </a:stretch>
        </p:blipFill>
        <p:spPr bwMode="auto">
          <a:xfrm>
            <a:off x="539551" y="1700808"/>
            <a:ext cx="825114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Hoe horen we geluid ?</a:t>
            </a:r>
            <a:endParaRPr lang="nl-BE" dirty="0"/>
          </a:p>
        </p:txBody>
      </p:sp>
      <p:pic>
        <p:nvPicPr>
          <p:cNvPr id="4" name="Tijdelijke aanduiding voor inhoud 3" descr="Techniekles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3596" y="1800066"/>
            <a:ext cx="3416808" cy="41262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Luid en Zacht : de Decibelschaal</a:t>
            </a:r>
            <a:endParaRPr lang="nl-B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6379118" cy="35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56792"/>
            <a:ext cx="4038600" cy="26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Doofheid en Slechthorendheid</a:t>
            </a:r>
            <a:endParaRPr lang="nl-BE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/>
        </p:nvGraphicFramePr>
        <p:xfrm>
          <a:off x="1187624" y="1340768"/>
          <a:ext cx="6768752" cy="5040558"/>
        </p:xfrm>
        <a:graphic>
          <a:graphicData uri="http://schemas.openxmlformats.org/drawingml/2006/table">
            <a:tbl>
              <a:tblPr/>
              <a:tblGrid>
                <a:gridCol w="1123613"/>
                <a:gridCol w="1483710"/>
                <a:gridCol w="3123103"/>
                <a:gridCol w="1038326"/>
              </a:tblGrid>
              <a:tr h="495264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gehoorverlies in dB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Naam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Omschrijving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hulpmiddel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604734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 tot 30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normaal horend tot licht slechthorend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Een gesprek op grote afstand of zachte gesprekken zullen misschien niet altijd gevolgd kunnen worden.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(meestal) geen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04734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 tot 60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licht tot matig slechthorend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Een gesprek op meer dan één meter of een zacht gesprek lukt vaak niet. Groepsgesprekken zijn een probleem.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hoortoestel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04734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60 tot 70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zwaar slechthorend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Groepsgesprekken zijn heel moeilijk, gesprekken op luide toon worden wel verstaan.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hoortoestel of EAS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708786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70 tot 90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ernstig slechthorend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Gesprekken op luide toon worden nog wel gehoord, maar niet altijd verstaan.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zwaar hoortoestel of EAS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708786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90 tot 110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doof (zeer ernstig slechthorend of doof met restgehoor)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Alleen omgevingsgeluid op zeer korte afstand wordt nog gehoord, gesprekken zijn niet meer mogelijk.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zwaar hoortoestel of CI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708786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110 tot 120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diepdoof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Enkel lage tonen op zeer korte afstand worden nog waargenomen. Dit kan niet echt 'horen' genoemd worden, het oor neemt alleen nog wat trillingen waar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CI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04734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vanaf 120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9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vibratiedoof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7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Ook trillingen worden niet meer waargenomen</a:t>
                      </a:r>
                      <a:endParaRPr lang="nl-BE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nl-BE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CI</a:t>
                      </a:r>
                      <a:endParaRPr lang="nl-BE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03" marR="28403" marT="28403" marB="28403" anchor="ctr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Het </a:t>
            </a:r>
            <a:r>
              <a:rPr lang="nl-BE" dirty="0" err="1" smtClean="0"/>
              <a:t>cochleair</a:t>
            </a:r>
            <a:r>
              <a:rPr lang="nl-BE" dirty="0" smtClean="0"/>
              <a:t> implantaat (C.I.) </a:t>
            </a:r>
            <a:endParaRPr lang="nl-BE" dirty="0"/>
          </a:p>
        </p:txBody>
      </p:sp>
      <p:pic>
        <p:nvPicPr>
          <p:cNvPr id="4" name="Tijdelijke aanduiding voor inhoud 3" descr="http://upload.wikimedia.org/wikipedia/commons/c/cb/Cochlear_implan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24744"/>
            <a:ext cx="590465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Toonhoogte – Frequentie - Golflengte</a:t>
            </a:r>
            <a:endParaRPr lang="nl-BE" dirty="0"/>
          </a:p>
        </p:txBody>
      </p:sp>
      <p:pic>
        <p:nvPicPr>
          <p:cNvPr id="7" name="Tijdelijke aanduiding voor inhoud 6" descr="Techniekles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3879" y="1196752"/>
            <a:ext cx="5792228" cy="56612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Ultrasoon - Echolocatie</a:t>
            </a:r>
            <a:endParaRPr lang="nl-BE" dirty="0"/>
          </a:p>
        </p:txBody>
      </p:sp>
      <p:pic>
        <p:nvPicPr>
          <p:cNvPr id="4" name="Tijdelijke aanduiding voor inhoud 3" descr="Techniekles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036" y="1268760"/>
            <a:ext cx="8715896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8167</TotalTime>
  <Words>1074</Words>
  <Application>Microsoft Office PowerPoint</Application>
  <PresentationFormat>Diavoorstelling (4:3)</PresentationFormat>
  <Paragraphs>240</Paragraphs>
  <Slides>37</Slides>
  <Notes>5</Notes>
  <HiddenSlides>0</HiddenSlides>
  <MMClips>1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Office-thema</vt:lpstr>
      <vt:lpstr>Worksheet</vt:lpstr>
      <vt:lpstr>Vergelijking</vt:lpstr>
      <vt:lpstr>Pakket</vt:lpstr>
      <vt:lpstr>Lessenreeks Techniek</vt:lpstr>
      <vt:lpstr>Geluid is verplaatsen van “druk” in een stof</vt:lpstr>
      <vt:lpstr>Hoe horen we geluid ?</vt:lpstr>
      <vt:lpstr>Hoe horen we geluid ?</vt:lpstr>
      <vt:lpstr>Luid en Zacht : de Decibelschaal</vt:lpstr>
      <vt:lpstr>Doofheid en Slechthorendheid</vt:lpstr>
      <vt:lpstr>Het cochleair implantaat (C.I.) </vt:lpstr>
      <vt:lpstr>Toonhoogte – Frequentie - Golflengte</vt:lpstr>
      <vt:lpstr>Ultrasoon - Echolocatie</vt:lpstr>
      <vt:lpstr>Gebruik van elektrische stroom</vt:lpstr>
      <vt:lpstr>Spanning wordt verdeeld over de weerstanden (lampjes)</vt:lpstr>
      <vt:lpstr>De elektromagneet</vt:lpstr>
      <vt:lpstr>Werkblad 1</vt:lpstr>
      <vt:lpstr>Waarom werken de circuits niet ?</vt:lpstr>
      <vt:lpstr>De Telegraafsleutel</vt:lpstr>
      <vt:lpstr>De Stroomkring in een telegraafsleutel</vt:lpstr>
      <vt:lpstr>1835</vt:lpstr>
      <vt:lpstr>PowerPoint-presentatie</vt:lpstr>
      <vt:lpstr>PowerPoint-presentatie</vt:lpstr>
      <vt:lpstr>Batterijen en het milieu</vt:lpstr>
      <vt:lpstr>Werkblaadje 2</vt:lpstr>
      <vt:lpstr>Werkblaadje 2</vt:lpstr>
      <vt:lpstr>Werkblaadje 2</vt:lpstr>
      <vt:lpstr>PowerPoint-presentatie</vt:lpstr>
      <vt:lpstr>Aansluiten van twee telegrafen</vt:lpstr>
      <vt:lpstr>PowerPoint-presentatie</vt:lpstr>
      <vt:lpstr>“Afkorten” in Morse : de Q-codes</vt:lpstr>
      <vt:lpstr>Morse code vandaag nog ?</vt:lpstr>
      <vt:lpstr>Geluid en Elektriciteit</vt:lpstr>
      <vt:lpstr>Onze eigen Hughes-Microfoon</vt:lpstr>
      <vt:lpstr>De Luidspreker</vt:lpstr>
      <vt:lpstr>Microfoon + Luidspreker = Telefoon</vt:lpstr>
      <vt:lpstr>De Wet Van Ohm</vt:lpstr>
      <vt:lpstr>Modernere vormen van communicatie Radiogolven Zenden en Ontvangen !</vt:lpstr>
      <vt:lpstr>Modernere vormen van communicatie</vt:lpstr>
      <vt:lpstr>PowerPoint-presentatie</vt:lpstr>
      <vt:lpstr>Moderne vormen van communicatie: “het Esdoornschool Chatprogramma”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Lessenreeks Techniek</dc:title>
  <dc:creator>Christel</dc:creator>
  <cp:lastModifiedBy>gebruiker1</cp:lastModifiedBy>
  <cp:revision>215</cp:revision>
  <dcterms:created xsi:type="dcterms:W3CDTF">2012-12-15T11:17:03Z</dcterms:created>
  <dcterms:modified xsi:type="dcterms:W3CDTF">2013-10-27T19:10:12Z</dcterms:modified>
</cp:coreProperties>
</file>